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</p:sldMasterIdLst>
  <p:notesMasterIdLst>
    <p:notesMasterId r:id="rId48"/>
  </p:notesMasterIdLst>
  <p:sldIdLst>
    <p:sldId id="257" r:id="rId3"/>
    <p:sldId id="496" r:id="rId4"/>
    <p:sldId id="534" r:id="rId5"/>
    <p:sldId id="440" r:id="rId6"/>
    <p:sldId id="492" r:id="rId7"/>
    <p:sldId id="493" r:id="rId8"/>
    <p:sldId id="494" r:id="rId9"/>
    <p:sldId id="568" r:id="rId10"/>
    <p:sldId id="569" r:id="rId11"/>
    <p:sldId id="570" r:id="rId12"/>
    <p:sldId id="571" r:id="rId13"/>
    <p:sldId id="572" r:id="rId14"/>
    <p:sldId id="573" r:id="rId15"/>
    <p:sldId id="574" r:id="rId16"/>
    <p:sldId id="575" r:id="rId17"/>
    <p:sldId id="576" r:id="rId18"/>
    <p:sldId id="577" r:id="rId19"/>
    <p:sldId id="578" r:id="rId20"/>
    <p:sldId id="579" r:id="rId21"/>
    <p:sldId id="580" r:id="rId22"/>
    <p:sldId id="581" r:id="rId23"/>
    <p:sldId id="495" r:id="rId24"/>
    <p:sldId id="582" r:id="rId25"/>
    <p:sldId id="362" r:id="rId26"/>
    <p:sldId id="381" r:id="rId27"/>
    <p:sldId id="442" r:id="rId28"/>
    <p:sldId id="584" r:id="rId29"/>
    <p:sldId id="583" r:id="rId30"/>
    <p:sldId id="585" r:id="rId31"/>
    <p:sldId id="586" r:id="rId32"/>
    <p:sldId id="587" r:id="rId33"/>
    <p:sldId id="588" r:id="rId34"/>
    <p:sldId id="555" r:id="rId35"/>
    <p:sldId id="556" r:id="rId36"/>
    <p:sldId id="557" r:id="rId37"/>
    <p:sldId id="558" r:id="rId38"/>
    <p:sldId id="559" r:id="rId39"/>
    <p:sldId id="560" r:id="rId40"/>
    <p:sldId id="561" r:id="rId41"/>
    <p:sldId id="562" r:id="rId42"/>
    <p:sldId id="563" r:id="rId43"/>
    <p:sldId id="564" r:id="rId44"/>
    <p:sldId id="565" r:id="rId45"/>
    <p:sldId id="566" r:id="rId46"/>
    <p:sldId id="567" r:id="rId4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50" autoAdjust="0"/>
    <p:restoredTop sz="96857"/>
  </p:normalViewPr>
  <p:slideViewPr>
    <p:cSldViewPr snapToGrid="0">
      <p:cViewPr>
        <p:scale>
          <a:sx n="132" d="100"/>
          <a:sy n="132" d="100"/>
        </p:scale>
        <p:origin x="96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5430B-40C1-874A-9BCA-CE2C269F5614}" type="datetimeFigureOut">
              <a:rPr kumimoji="1" lang="zh-CN" altLang="en-US" smtClean="0"/>
              <a:t>2025/2/26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43667-E0C8-0740-AD1D-537695C3A24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43667-E0C8-0740-AD1D-537695C3A247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42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83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31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57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85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1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06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69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22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64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43667-E0C8-0740-AD1D-537695C3A247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85676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55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115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4CDED-FF84-3B0F-3F36-031CC7CB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D45199-2807-C2DC-D0FA-12E695AAB2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A82E5BD-8812-F74A-8E5D-A5547B477C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这件事引发了</a:t>
            </a:r>
            <a:r>
              <a:rPr lang="en-US" altLang="zh-CN" dirty="0"/>
              <a:t>AI</a:t>
            </a:r>
            <a:r>
              <a:rPr lang="zh-CN" altLang="en-US" dirty="0"/>
              <a:t>界对于</a:t>
            </a:r>
            <a:r>
              <a:rPr lang="en-US" altLang="zh-CN" dirty="0"/>
              <a:t>Role-Play LLM</a:t>
            </a:r>
            <a:r>
              <a:rPr lang="zh-CN" altLang="en-US" dirty="0"/>
              <a:t>安全性的广泛讨论，启发了我这篇工作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EA0901-3EFD-D103-66C7-8EC4B3585E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953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这页加入了</a:t>
            </a:r>
            <a:r>
              <a:rPr kumimoji="1" lang="en-US" altLang="zh-CN" dirty="0"/>
              <a:t>task-id</a:t>
            </a:r>
            <a:r>
              <a:rPr kumimoji="1" lang="zh-CN" altLang="en-US" dirty="0"/>
              <a:t>不可知的强调：</a:t>
            </a:r>
            <a:r>
              <a:rPr kumimoji="1" lang="en-US" altLang="zh-CN" dirty="0">
                <a:solidFill>
                  <a:srgbClr val="C00000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During the testing phase, the model confronts samples without knowing which specific task they belong to.</a:t>
            </a:r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0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05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41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43667-E0C8-0740-AD1D-537695C3A247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25544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650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910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665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43667-E0C8-0740-AD1D-537695C3A247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33661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98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360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004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41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756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718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871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748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052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34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dirty="0"/>
              <a:t>【</a:t>
            </a:r>
            <a:r>
              <a:rPr kumimoji="1" lang="zh-CN" altLang="en-US" dirty="0"/>
              <a:t>车</a:t>
            </a:r>
            <a:r>
              <a:rPr kumimoji="1" lang="en-US" altLang="zh-CN" dirty="0"/>
              <a:t>】</a:t>
            </a:r>
            <a:r>
              <a:rPr kumimoji="1" lang="zh-CN" altLang="en-US" dirty="0"/>
              <a:t>这个图太不清楚了，重画一下？另外，再给出</a:t>
            </a:r>
            <a:r>
              <a:rPr kumimoji="1" lang="en-US" altLang="zh-CN" dirty="0"/>
              <a:t>survey</a:t>
            </a:r>
            <a:r>
              <a:rPr kumimoji="1" lang="zh-CN" altLang="en-US" dirty="0"/>
              <a:t>的参考文献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04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24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  <a:lvl2pPr>
              <a:defRPr>
                <a:latin typeface="Times New Roman" panose="02020503050405090304" pitchFamily="18" charset="0"/>
                <a:cs typeface="Times New Roman" panose="02020503050405090304" pitchFamily="18" charset="0"/>
              </a:defRPr>
            </a:lvl2pPr>
            <a:lvl3pPr>
              <a:defRPr>
                <a:latin typeface="Times New Roman" panose="02020503050405090304" pitchFamily="18" charset="0"/>
                <a:cs typeface="Times New Roman" panose="02020503050405090304" pitchFamily="18" charset="0"/>
              </a:defRPr>
            </a:lvl3pPr>
            <a:lvl4pPr>
              <a:defRPr>
                <a:latin typeface="Times New Roman" panose="02020503050405090304" pitchFamily="18" charset="0"/>
                <a:cs typeface="Times New Roman" panose="02020503050405090304" pitchFamily="18" charset="0"/>
              </a:defRPr>
            </a:lvl4pPr>
            <a:lvl5pPr>
              <a:defRPr>
                <a:latin typeface="Times New Roman" panose="02020503050405090304" pitchFamily="18" charset="0"/>
                <a:cs typeface="Times New Roman" panose="0202050305040509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073683" y="71437"/>
            <a:ext cx="2032000" cy="1219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imes New Roman" panose="02020503050405090304" pitchFamily="18" charset="0"/>
          <a:ea typeface="+mj-ea"/>
          <a:cs typeface="Times New Roman" panose="0202050305040509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Times New Roman" panose="02020503050405090304" pitchFamily="18" charset="0"/>
          <a:ea typeface="+mn-ea"/>
          <a:cs typeface="Times New Roman" panose="0202050305040509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Times New Roman" panose="02020503050405090304" pitchFamily="18" charset="0"/>
          <a:ea typeface="+mn-ea"/>
          <a:cs typeface="Times New Roman" panose="0202050305040509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Times New Roman" panose="02020503050405090304" pitchFamily="18" charset="0"/>
          <a:ea typeface="+mn-ea"/>
          <a:cs typeface="Times New Roman" panose="0202050305040509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Times New Roman" panose="02020503050405090304" pitchFamily="18" charset="0"/>
          <a:ea typeface="+mn-ea"/>
          <a:cs typeface="Times New Roman" panose="0202050305040509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Times New Roman" panose="02020503050405090304" pitchFamily="18" charset="0"/>
          <a:ea typeface="+mn-ea"/>
          <a:cs typeface="Times New Roman" panose="0202050305040509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emf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12" Type="http://schemas.openxmlformats.org/officeDocument/2006/relationships/image" Target="../media/image17.emf"/><Relationship Id="rId17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5" Type="http://schemas.openxmlformats.org/officeDocument/2006/relationships/image" Target="../media/image2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ctrTitle"/>
          </p:nvPr>
        </p:nvSpPr>
        <p:spPr>
          <a:xfrm>
            <a:off x="819785" y="1555216"/>
            <a:ext cx="10552430" cy="278638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zh-CN" sz="4000" dirty="0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  <a:t>LLM</a:t>
            </a:r>
            <a:r>
              <a:rPr lang="zh-CN" altLang="en-US" sz="4000" dirty="0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  <a:t> </a:t>
            </a:r>
            <a:r>
              <a:rPr lang="en-US" altLang="zh-CN" sz="4000" dirty="0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  <a:t>Safety</a:t>
            </a:r>
            <a:r>
              <a:rPr lang="zh-CN" altLang="en-US" sz="4000" dirty="0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  <a:t> </a:t>
            </a:r>
            <a:r>
              <a:rPr lang="en-US" altLang="zh-CN" sz="4000" dirty="0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  <a:t>Risks:</a:t>
            </a:r>
            <a:r>
              <a:rPr lang="zh-CN" altLang="en-US" sz="4000" dirty="0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  <a:t> </a:t>
            </a:r>
            <a:r>
              <a:rPr lang="en-US" altLang="zh-CN" sz="4000" dirty="0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  <a:t>Challenge</a:t>
            </a:r>
            <a:r>
              <a:rPr lang="zh-CN" altLang="en-US" sz="4000" dirty="0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  <a:t> </a:t>
            </a:r>
            <a:r>
              <a:rPr lang="en-US" altLang="zh-CN" sz="4000" dirty="0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  <a:t>and</a:t>
            </a:r>
            <a:r>
              <a:rPr lang="zh-CN" altLang="en-US" sz="4000" dirty="0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  <a:t> </a:t>
            </a:r>
            <a:r>
              <a:rPr lang="en-US" altLang="zh-CN" sz="4000" dirty="0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  <a:t>Solution</a:t>
            </a:r>
            <a:br>
              <a:rPr lang="zh-CN" altLang="en-US" sz="4000" dirty="0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</a:br>
            <a:br>
              <a:rPr lang="en-US" altLang="zh-CN" sz="2100" dirty="0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</a:br>
            <a:r>
              <a:rPr lang="en-US" altLang="zh-CN" sz="2100" dirty="0" err="1"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rPr>
              <a:t>Weixiang</a:t>
            </a:r>
            <a:r>
              <a:rPr lang="zh-CN" altLang="en-US" sz="2100" dirty="0"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rPr>
              <a:t> </a:t>
            </a:r>
            <a:r>
              <a:rPr lang="en-US" altLang="zh-CN" sz="2100" dirty="0"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rPr>
              <a:t>Zhao</a:t>
            </a:r>
          </a:p>
        </p:txBody>
      </p:sp>
      <p:pic>
        <p:nvPicPr>
          <p:cNvPr id="14342" name="Picture 2" descr="D:\scir\sync\我的坚果云\assets\hit-logo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045" y="5815330"/>
            <a:ext cx="104838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4CCD8CD-01A6-BF8A-9A91-5B1CBD6EC37E}"/>
              </a:ext>
            </a:extLst>
          </p:cNvPr>
          <p:cNvSpPr/>
          <p:nvPr/>
        </p:nvSpPr>
        <p:spPr>
          <a:xfrm>
            <a:off x="4175678" y="2349515"/>
            <a:ext cx="359492" cy="327942"/>
          </a:xfrm>
          <a:prstGeom prst="rect">
            <a:avLst/>
          </a:prstGeom>
          <a:solidFill>
            <a:srgbClr val="DBE8FC">
              <a:alpha val="49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0" y="1617980"/>
            <a:ext cx="6747711" cy="60328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" altLang="zh-CN" dirty="0">
                <a:sym typeface="+mn-ea"/>
              </a:rPr>
              <a:t>To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achieve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adaptive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steering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on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b="1" dirty="0">
                <a:sym typeface="+mn-ea"/>
              </a:rPr>
              <a:t>jailbreak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inputs</a:t>
            </a:r>
            <a:endParaRPr kumimoji="1" lang="en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Analysis</a:t>
            </a:r>
          </a:p>
        </p:txBody>
      </p:sp>
      <p:pic>
        <p:nvPicPr>
          <p:cNvPr id="519" name="图片 518" descr="手机屏幕截图&#10;&#10;描述已自动生成">
            <a:extLst>
              <a:ext uri="{FF2B5EF4-FFF2-40B4-BE49-F238E27FC236}">
                <a16:creationId xmlns:a16="http://schemas.microsoft.com/office/drawing/2014/main" id="{9BA95A5A-0C97-666F-9360-CC877DED2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54" y="5069974"/>
            <a:ext cx="5244079" cy="1531457"/>
          </a:xfrm>
          <a:prstGeom prst="rect">
            <a:avLst/>
          </a:prstGeom>
        </p:spPr>
      </p:pic>
      <p:pic>
        <p:nvPicPr>
          <p:cNvPr id="521" name="图片 520">
            <a:extLst>
              <a:ext uri="{FF2B5EF4-FFF2-40B4-BE49-F238E27FC236}">
                <a16:creationId xmlns:a16="http://schemas.microsoft.com/office/drawing/2014/main" id="{518E8F4E-3892-A946-A9BE-D3CA7698F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911" y="1690688"/>
            <a:ext cx="4045948" cy="443454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471B808-6807-0307-06A2-F18676D74640}"/>
              </a:ext>
            </a:extLst>
          </p:cNvPr>
          <p:cNvSpPr/>
          <p:nvPr/>
        </p:nvSpPr>
        <p:spPr>
          <a:xfrm>
            <a:off x="2546855" y="3049415"/>
            <a:ext cx="2834448" cy="1880959"/>
          </a:xfrm>
          <a:prstGeom prst="rect">
            <a:avLst/>
          </a:prstGeom>
          <a:solidFill>
            <a:srgbClr val="EDF5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1949CD20-DFD3-2C61-F491-532A48E5ACEB}"/>
                  </a:ext>
                </a:extLst>
              </p:cNvPr>
              <p:cNvSpPr txBox="1"/>
              <p:nvPr/>
            </p:nvSpPr>
            <p:spPr>
              <a:xfrm>
                <a:off x="3428297" y="3422196"/>
                <a:ext cx="20009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l-GR" altLang="zh-CN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𝑝𝑜𝑠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𝑅𝐷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1949CD20-DFD3-2C61-F491-532A48E5A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297" y="3422196"/>
                <a:ext cx="2000996" cy="276999"/>
              </a:xfrm>
              <a:prstGeom prst="rect">
                <a:avLst/>
              </a:prstGeom>
              <a:blipFill>
                <a:blip r:embed="rId5"/>
                <a:stretch>
                  <a:fillRect l="-629" b="-26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95C347B0-41C5-1A61-F586-D610406FFD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85" t="51660" r="41022" b="8996"/>
          <a:stretch/>
        </p:blipFill>
        <p:spPr>
          <a:xfrm>
            <a:off x="2540415" y="3089353"/>
            <a:ext cx="1742992" cy="18107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26CCD84-808D-B334-9335-5F5D8DDC4ABD}"/>
                  </a:ext>
                </a:extLst>
              </p:cNvPr>
              <p:cNvSpPr txBox="1"/>
              <p:nvPr/>
            </p:nvSpPr>
            <p:spPr>
              <a:xfrm>
                <a:off x="2709381" y="2274141"/>
                <a:ext cx="2391424" cy="40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p>
                      </m:sSubSup>
                      <m:r>
                        <a:rPr kumimoji="1" lang="en-US" altLang="zh-CN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p>
                      </m:sSubSup>
                      <m:r>
                        <a:rPr kumimoji="1" lang="en-US" altLang="zh-CN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l-GR" altLang="zh-CN" sz="2400" b="1" i="1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sSubSup>
                        <m:sSubSupPr>
                          <m:ctrlPr>
                            <a:rPr kumimoji="1" lang="zh-CN" altLang="en-US" sz="2400" b="1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𝑹𝑫</m:t>
                          </m:r>
                        </m:sub>
                        <m:sup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p>
                      </m:sSubSup>
                    </m:oMath>
                  </m:oMathPara>
                </a14:m>
                <a:endParaRPr kumimoji="1" lang="zh-CN" altLang="en-US" sz="2400" b="1" dirty="0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26CCD84-808D-B334-9335-5F5D8DDC4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381" y="2274141"/>
                <a:ext cx="2391424" cy="403316"/>
              </a:xfrm>
              <a:prstGeom prst="rect">
                <a:avLst/>
              </a:prstGeom>
              <a:blipFill>
                <a:blip r:embed="rId7"/>
                <a:stretch>
                  <a:fillRect l="-3175" t="-3125" r="-529" b="-3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27CA9686-D4B2-44AE-145D-2DB1A3D2A13C}"/>
              </a:ext>
            </a:extLst>
          </p:cNvPr>
          <p:cNvCxnSpPr>
            <a:cxnSpLocks/>
          </p:cNvCxnSpPr>
          <p:nvPr/>
        </p:nvCxnSpPr>
        <p:spPr>
          <a:xfrm flipV="1">
            <a:off x="4336359" y="2708021"/>
            <a:ext cx="0" cy="3011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538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0" y="1617980"/>
            <a:ext cx="6747711" cy="44646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" altLang="zh-CN" dirty="0">
                <a:sym typeface="+mn-ea"/>
              </a:rPr>
              <a:t>Benign inputs can sometimes </a:t>
            </a:r>
            <a:r>
              <a:rPr kumimoji="1" lang="en-US" altLang="zh-CN" dirty="0">
                <a:sym typeface="+mn-ea"/>
              </a:rPr>
              <a:t>share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the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similar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patterns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with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that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of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jailbreak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inputs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along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RD</a:t>
            </a:r>
          </a:p>
          <a:p>
            <a:pPr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This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can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lead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to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the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false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rejection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phenomenon</a:t>
            </a:r>
          </a:p>
          <a:p>
            <a:pPr>
              <a:lnSpc>
                <a:spcPct val="120000"/>
              </a:lnSpc>
            </a:pPr>
            <a:endParaRPr kumimoji="1" lang="en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Analysis</a:t>
            </a:r>
          </a:p>
        </p:txBody>
      </p:sp>
      <p:pic>
        <p:nvPicPr>
          <p:cNvPr id="521" name="图片 520">
            <a:extLst>
              <a:ext uri="{FF2B5EF4-FFF2-40B4-BE49-F238E27FC236}">
                <a16:creationId xmlns:a16="http://schemas.microsoft.com/office/drawing/2014/main" id="{518E8F4E-3892-A946-A9BE-D3CA7698F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911" y="1690688"/>
            <a:ext cx="4045948" cy="44345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9E7D325-311E-C8AA-7D33-A3ED9822B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06" y="3907959"/>
            <a:ext cx="1365405" cy="85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手机屏幕截图&#10;&#10;描述已自动生成">
            <a:extLst>
              <a:ext uri="{FF2B5EF4-FFF2-40B4-BE49-F238E27FC236}">
                <a16:creationId xmlns:a16="http://schemas.microsoft.com/office/drawing/2014/main" id="{AA2457B3-182E-736C-41F9-DF6EB4E6D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8" y="4778306"/>
            <a:ext cx="5067300" cy="18034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B8C0B02-4399-0F83-65C5-4B9EED91C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669" y="2657070"/>
            <a:ext cx="4685446" cy="3908348"/>
          </a:xfrm>
          <a:prstGeom prst="rect">
            <a:avLst/>
          </a:prstGeom>
        </p:spPr>
      </p:pic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5532432" cy="44646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" altLang="zh-CN" dirty="0">
                <a:sym typeface="+mn-ea"/>
              </a:rPr>
              <a:t>We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introduce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another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direction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Harmfulness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Direction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(HD)</a:t>
            </a:r>
            <a:endParaRPr kumimoji="1" lang="en" altLang="zh-CN" dirty="0">
              <a:sym typeface="+mn-ea"/>
            </a:endParaRPr>
          </a:p>
          <a:p>
            <a:pPr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Key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findings: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" altLang="zh-CN" dirty="0">
                <a:sym typeface="+mn-ea"/>
              </a:rPr>
              <a:t>the farther an input is along HD against the harmfulness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" altLang="zh-CN" dirty="0">
                <a:sym typeface="+mn-ea"/>
              </a:rPr>
              <a:t>direction, (i.e., the safer it is), the stronger the compliance steering should be applied along HD. </a:t>
            </a:r>
          </a:p>
          <a:p>
            <a:pPr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Analysis</a:t>
            </a:r>
          </a:p>
        </p:txBody>
      </p:sp>
      <p:pic>
        <p:nvPicPr>
          <p:cNvPr id="521" name="图片 520">
            <a:extLst>
              <a:ext uri="{FF2B5EF4-FFF2-40B4-BE49-F238E27FC236}">
                <a16:creationId xmlns:a16="http://schemas.microsoft.com/office/drawing/2014/main" id="{518E8F4E-3892-A946-A9BE-D3CA7698F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385" y="1408627"/>
            <a:ext cx="4045948" cy="4434542"/>
          </a:xfrm>
          <a:prstGeom prst="rect">
            <a:avLst/>
          </a:prstGeom>
        </p:spPr>
      </p:pic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DB1FC5D4-AD6C-D9DF-8715-89724D849AA5}"/>
              </a:ext>
            </a:extLst>
          </p:cNvPr>
          <p:cNvCxnSpPr>
            <a:cxnSpLocks/>
          </p:cNvCxnSpPr>
          <p:nvPr/>
        </p:nvCxnSpPr>
        <p:spPr>
          <a:xfrm flipH="1">
            <a:off x="9240050" y="4778306"/>
            <a:ext cx="714" cy="742178"/>
          </a:xfrm>
          <a:prstGeom prst="line">
            <a:avLst/>
          </a:prstGeom>
          <a:ln w="38100">
            <a:solidFill>
              <a:srgbClr val="00979D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095646B9-1D8B-EA20-F2F0-B41B55FA7B9C}"/>
              </a:ext>
            </a:extLst>
          </p:cNvPr>
          <p:cNvCxnSpPr>
            <a:cxnSpLocks/>
          </p:cNvCxnSpPr>
          <p:nvPr/>
        </p:nvCxnSpPr>
        <p:spPr>
          <a:xfrm>
            <a:off x="8387237" y="3784774"/>
            <a:ext cx="0" cy="1652940"/>
          </a:xfrm>
          <a:prstGeom prst="line">
            <a:avLst/>
          </a:prstGeom>
          <a:ln w="38100">
            <a:solidFill>
              <a:srgbClr val="FF6F9D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540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02500B94-5D08-3675-2C8B-BCC05F7790AC}"/>
              </a:ext>
            </a:extLst>
          </p:cNvPr>
          <p:cNvSpPr/>
          <p:nvPr/>
        </p:nvSpPr>
        <p:spPr>
          <a:xfrm>
            <a:off x="3639763" y="4577199"/>
            <a:ext cx="325737" cy="329145"/>
          </a:xfrm>
          <a:prstGeom prst="rect">
            <a:avLst/>
          </a:prstGeom>
          <a:solidFill>
            <a:srgbClr val="FFF4E6">
              <a:alpha val="49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FFF4E6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C3F5393-95FB-C4D9-FCC3-7E197E36741A}"/>
              </a:ext>
            </a:extLst>
          </p:cNvPr>
          <p:cNvSpPr/>
          <p:nvPr/>
        </p:nvSpPr>
        <p:spPr>
          <a:xfrm>
            <a:off x="2461211" y="4577200"/>
            <a:ext cx="325740" cy="329145"/>
          </a:xfrm>
          <a:prstGeom prst="rect">
            <a:avLst/>
          </a:prstGeom>
          <a:solidFill>
            <a:srgbClr val="DBE8FC">
              <a:alpha val="49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8C0B02-4399-0F83-65C5-4B9EED91C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669" y="2657070"/>
            <a:ext cx="4685446" cy="3908348"/>
          </a:xfrm>
          <a:prstGeom prst="rect">
            <a:avLst/>
          </a:prstGeom>
        </p:spPr>
      </p:pic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0" y="1617980"/>
            <a:ext cx="6747711" cy="44646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" altLang="zh-CN" dirty="0" err="1">
                <a:sym typeface="+mn-ea"/>
              </a:rPr>
              <a:t>AdaSteer</a:t>
            </a:r>
            <a:endParaRPr kumimoji="1" lang="en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Dual-direction adaptive activation steering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method for jailbreak defense</a:t>
            </a: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Method</a:t>
            </a:r>
          </a:p>
        </p:txBody>
      </p:sp>
      <p:pic>
        <p:nvPicPr>
          <p:cNvPr id="521" name="图片 520">
            <a:extLst>
              <a:ext uri="{FF2B5EF4-FFF2-40B4-BE49-F238E27FC236}">
                <a16:creationId xmlns:a16="http://schemas.microsoft.com/office/drawing/2014/main" id="{518E8F4E-3892-A946-A9BE-D3CA7698F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385" y="1408627"/>
            <a:ext cx="4045948" cy="4434542"/>
          </a:xfrm>
          <a:prstGeom prst="rect">
            <a:avLst/>
          </a:prstGeom>
        </p:spPr>
      </p:pic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DB1FC5D4-AD6C-D9DF-8715-89724D849AA5}"/>
              </a:ext>
            </a:extLst>
          </p:cNvPr>
          <p:cNvCxnSpPr>
            <a:cxnSpLocks/>
          </p:cNvCxnSpPr>
          <p:nvPr/>
        </p:nvCxnSpPr>
        <p:spPr>
          <a:xfrm flipH="1">
            <a:off x="9240050" y="4778306"/>
            <a:ext cx="714" cy="742178"/>
          </a:xfrm>
          <a:prstGeom prst="line">
            <a:avLst/>
          </a:prstGeom>
          <a:ln w="38100">
            <a:solidFill>
              <a:srgbClr val="00979D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095646B9-1D8B-EA20-F2F0-B41B55FA7B9C}"/>
              </a:ext>
            </a:extLst>
          </p:cNvPr>
          <p:cNvCxnSpPr>
            <a:cxnSpLocks/>
          </p:cNvCxnSpPr>
          <p:nvPr/>
        </p:nvCxnSpPr>
        <p:spPr>
          <a:xfrm>
            <a:off x="8387237" y="3784774"/>
            <a:ext cx="0" cy="1652940"/>
          </a:xfrm>
          <a:prstGeom prst="line">
            <a:avLst/>
          </a:prstGeom>
          <a:ln w="38100">
            <a:solidFill>
              <a:srgbClr val="FF6F9D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368FF4B1-E7BD-8E96-50AA-306DF67C3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785" y="5240020"/>
            <a:ext cx="2021639" cy="13779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3E47930-DF1E-80CE-37AD-34403CBC1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0653" y="2888693"/>
            <a:ext cx="2021639" cy="13300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F67C7E4-3875-E1F9-CEA0-02BDD272C748}"/>
                  </a:ext>
                </a:extLst>
              </p:cNvPr>
              <p:cNvSpPr txBox="1"/>
              <p:nvPr/>
            </p:nvSpPr>
            <p:spPr>
              <a:xfrm>
                <a:off x="956384" y="4503029"/>
                <a:ext cx="3598934" cy="40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p>
                      </m:sSubSup>
                      <m:r>
                        <a:rPr kumimoji="1" lang="en-US" altLang="zh-CN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p>
                      </m:sSubSup>
                      <m:r>
                        <a:rPr kumimoji="1" lang="en-US" altLang="zh-CN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l-GR" altLang="zh-CN" sz="2400" b="1" i="1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sSubSup>
                        <m:sSubSupPr>
                          <m:ctrlPr>
                            <a:rPr kumimoji="1" lang="zh-CN" altLang="en-US" sz="2400" b="1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𝑹𝑫</m:t>
                          </m:r>
                        </m:sub>
                        <m:sup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p>
                      </m:sSubSup>
                      <m:r>
                        <a:rPr kumimoji="1" lang="en-US" altLang="zh-CN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l-GR" altLang="zh-CN" sz="2400" b="1" i="1"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𝑯𝑫</m:t>
                          </m:r>
                        </m:sub>
                        <m:sup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p>
                      </m:sSubSup>
                    </m:oMath>
                  </m:oMathPara>
                </a14:m>
                <a:endParaRPr kumimoji="1" lang="zh-CN" altLang="en-US" sz="2400" b="1" dirty="0"/>
              </a:p>
            </p:txBody>
          </p:sp>
        </mc:Choice>
        <mc:Fallback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F67C7E4-3875-E1F9-CEA0-02BDD272C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384" y="4503029"/>
                <a:ext cx="3598934" cy="403316"/>
              </a:xfrm>
              <a:prstGeom prst="rect">
                <a:avLst/>
              </a:prstGeom>
              <a:blipFill>
                <a:blip r:embed="rId7"/>
                <a:stretch>
                  <a:fillRect l="-1761" t="-3030" r="-352" b="-303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18FBF4FB-8D30-F818-83D5-A0F100018AE4}"/>
              </a:ext>
            </a:extLst>
          </p:cNvPr>
          <p:cNvCxnSpPr>
            <a:cxnSpLocks/>
          </p:cNvCxnSpPr>
          <p:nvPr/>
        </p:nvCxnSpPr>
        <p:spPr>
          <a:xfrm flipV="1">
            <a:off x="3782906" y="4943885"/>
            <a:ext cx="0" cy="2626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4E077ECD-A631-E596-8BA6-52615235B755}"/>
              </a:ext>
            </a:extLst>
          </p:cNvPr>
          <p:cNvCxnSpPr>
            <a:cxnSpLocks/>
          </p:cNvCxnSpPr>
          <p:nvPr/>
        </p:nvCxnSpPr>
        <p:spPr>
          <a:xfrm>
            <a:off x="2587770" y="4261367"/>
            <a:ext cx="0" cy="2678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683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10350356" cy="481901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" altLang="zh-CN" dirty="0">
                <a:solidFill>
                  <a:schemeClr val="tx1"/>
                </a:solidFill>
                <a:sym typeface="+mn-ea"/>
              </a:rPr>
              <a:t>Model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s</a:t>
            </a:r>
          </a:p>
          <a:p>
            <a:pPr lvl="1">
              <a:lnSpc>
                <a:spcPct val="120000"/>
              </a:lnSpc>
            </a:pPr>
            <a:r>
              <a:rPr kumimoji="1" lang="en" altLang="zh-CN" dirty="0">
                <a:solidFill>
                  <a:schemeClr val="tx1"/>
                </a:solidFill>
                <a:sym typeface="+mn-ea"/>
              </a:rPr>
              <a:t>LLaMA-3</a:t>
            </a:r>
            <a:r>
              <a:rPr kumimoji="1" lang="en-US" altLang="zh-CN" dirty="0">
                <a:sym typeface="+mn-ea"/>
              </a:rPr>
              <a:t>.1</a:t>
            </a:r>
            <a:r>
              <a:rPr kumimoji="1" lang="en" altLang="zh-CN" dirty="0">
                <a:solidFill>
                  <a:schemeClr val="tx1"/>
                </a:solidFill>
                <a:sym typeface="+mn-ea"/>
              </a:rPr>
              <a:t>-8B-Instruct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,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Gemma-2-9b-it,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Qwen2.5-7B-Instruct</a:t>
            </a:r>
            <a:endParaRPr kumimoji="1" lang="en-US" altLang="zh-CN" dirty="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20000"/>
              </a:lnSpc>
            </a:pP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Jailbreak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Template-based: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AIM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Gradient-based: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 err="1">
                <a:sym typeface="+mn-ea"/>
              </a:rPr>
              <a:t>AutoDAN</a:t>
            </a:r>
            <a:r>
              <a:rPr kumimoji="1" lang="en-US" altLang="zh-CN" dirty="0">
                <a:sym typeface="+mn-ea"/>
              </a:rPr>
              <a:t>,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GCG</a:t>
            </a:r>
            <a:endParaRPr kumimoji="1" lang="en-US" altLang="zh-CN" dirty="0">
              <a:solidFill>
                <a:schemeClr val="tx1"/>
              </a:solidFill>
              <a:sym typeface="+mn-ea"/>
            </a:endParaRPr>
          </a:p>
          <a:p>
            <a:pPr lvl="1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Long-tail-based: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" altLang="zh-CN" dirty="0" err="1">
                <a:sym typeface="+mn-ea"/>
              </a:rPr>
              <a:t>CodeChameleon</a:t>
            </a:r>
            <a:r>
              <a:rPr kumimoji="1" lang="en-US" altLang="zh-CN" dirty="0">
                <a:sym typeface="+mn-ea"/>
              </a:rPr>
              <a:t>,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" altLang="zh-CN" dirty="0">
                <a:sym typeface="+mn-ea"/>
              </a:rPr>
              <a:t>Jailbroken</a:t>
            </a:r>
            <a:r>
              <a:rPr kumimoji="1" lang="en-US" altLang="zh-CN" dirty="0">
                <a:sym typeface="+mn-ea"/>
              </a:rPr>
              <a:t>,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" altLang="zh-CN" dirty="0">
                <a:sym typeface="+mn-ea"/>
              </a:rPr>
              <a:t>Cipher</a:t>
            </a:r>
            <a:r>
              <a:rPr kumimoji="1" lang="en-US" altLang="zh-CN" dirty="0">
                <a:sym typeface="+mn-ea"/>
              </a:rPr>
              <a:t>,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" altLang="zh-CN" dirty="0" err="1">
                <a:sym typeface="+mn-ea"/>
              </a:rPr>
              <a:t>ReNeLLM</a:t>
            </a:r>
            <a:r>
              <a:rPr kumimoji="1" lang="en-US" altLang="zh-CN" dirty="0">
                <a:sym typeface="+mn-ea"/>
              </a:rPr>
              <a:t>,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" altLang="zh-CN" dirty="0" err="1">
                <a:sym typeface="+mn-ea"/>
              </a:rPr>
              <a:t>MultiLin</a:t>
            </a:r>
            <a:r>
              <a:rPr kumimoji="1" lang="en-US" altLang="zh-CN" dirty="0" err="1">
                <a:sym typeface="+mn-ea"/>
              </a:rPr>
              <a:t>gual</a:t>
            </a:r>
            <a:endParaRPr kumimoji="1" lang="en-US" altLang="zh-CN" dirty="0">
              <a:sym typeface="+mn-ea"/>
            </a:endParaRPr>
          </a:p>
          <a:p>
            <a:pPr>
              <a:lnSpc>
                <a:spcPct val="120000"/>
              </a:lnSpc>
            </a:pPr>
            <a:r>
              <a:rPr kumimoji="1" lang="en" altLang="zh-CN" dirty="0">
                <a:sym typeface="+mn-ea"/>
              </a:rPr>
              <a:t>Benign</a:t>
            </a:r>
          </a:p>
          <a:p>
            <a:pPr lvl="1">
              <a:lnSpc>
                <a:spcPct val="120000"/>
              </a:lnSpc>
            </a:pPr>
            <a:r>
              <a:rPr kumimoji="1" lang="en" altLang="zh-CN" dirty="0">
                <a:sym typeface="+mn-ea"/>
              </a:rPr>
              <a:t>Utility</a:t>
            </a:r>
            <a:r>
              <a:rPr kumimoji="1" lang="en-US" altLang="zh-CN" dirty="0">
                <a:sym typeface="+mn-ea"/>
              </a:rPr>
              <a:t>: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 err="1">
                <a:sym typeface="+mn-ea"/>
              </a:rPr>
              <a:t>AlpacaEval</a:t>
            </a:r>
            <a:endParaRPr kumimoji="1" lang="en-US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r>
              <a:rPr kumimoji="1" lang="en" altLang="zh-CN" dirty="0">
                <a:sym typeface="+mn-ea"/>
              </a:rPr>
              <a:t>Over-Safety</a:t>
            </a:r>
            <a:r>
              <a:rPr kumimoji="1" lang="en-US" altLang="zh-CN" dirty="0">
                <a:sym typeface="+mn-ea"/>
              </a:rPr>
              <a:t>: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 err="1">
                <a:sym typeface="+mn-ea"/>
              </a:rPr>
              <a:t>XSTest</a:t>
            </a:r>
            <a:r>
              <a:rPr kumimoji="1" lang="en-US" altLang="zh-CN" dirty="0">
                <a:sym typeface="+mn-ea"/>
              </a:rPr>
              <a:t>,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 err="1">
                <a:sym typeface="+mn-ea"/>
              </a:rPr>
              <a:t>OKTest</a:t>
            </a:r>
            <a:endParaRPr kumimoji="1" lang="en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  <a:p>
            <a:pPr lvl="2">
              <a:lnSpc>
                <a:spcPct val="120000"/>
              </a:lnSpc>
            </a:pPr>
            <a:endParaRPr kumimoji="1" lang="en" altLang="zh-CN" dirty="0">
              <a:solidFill>
                <a:schemeClr val="tx1"/>
              </a:solidFill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" altLang="zh-CN" dirty="0">
              <a:solidFill>
                <a:schemeClr val="tx1"/>
              </a:solidFill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  <p:pic>
        <p:nvPicPr>
          <p:cNvPr id="4" name="图片 3" descr="表格&#10;&#10;描述已自动生成">
            <a:extLst>
              <a:ext uri="{FF2B5EF4-FFF2-40B4-BE49-F238E27FC236}">
                <a16:creationId xmlns:a16="http://schemas.microsoft.com/office/drawing/2014/main" id="{AFEAC337-1A8E-8AA0-4BD3-652E574E9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679" y="1491274"/>
            <a:ext cx="3380482" cy="514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2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3250473" cy="481901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dirty="0" err="1">
                <a:solidFill>
                  <a:schemeClr val="tx1"/>
                </a:solidFill>
                <a:sym typeface="+mn-ea"/>
              </a:rPr>
              <a:t>AdaSteer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 significantly outperforms all baseline methods in jailbreak defense across various attack strategies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  <p:pic>
        <p:nvPicPr>
          <p:cNvPr id="5" name="图片 4" descr="表格&#10;&#10;描述已自动生成">
            <a:extLst>
              <a:ext uri="{FF2B5EF4-FFF2-40B4-BE49-F238E27FC236}">
                <a16:creationId xmlns:a16="http://schemas.microsoft.com/office/drawing/2014/main" id="{0D5C043C-F040-9CFA-7AC1-95FE9DD80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39" y="1617980"/>
            <a:ext cx="7772400" cy="503248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D439BE-1103-7958-3A89-5D54CABB5509}"/>
              </a:ext>
            </a:extLst>
          </p:cNvPr>
          <p:cNvSpPr/>
          <p:nvPr/>
        </p:nvSpPr>
        <p:spPr>
          <a:xfrm>
            <a:off x="4256439" y="2799852"/>
            <a:ext cx="7669950" cy="195943"/>
          </a:xfrm>
          <a:prstGeom prst="rect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969DF6B-5596-88B6-5439-4D9E9996C98A}"/>
              </a:ext>
            </a:extLst>
          </p:cNvPr>
          <p:cNvSpPr/>
          <p:nvPr/>
        </p:nvSpPr>
        <p:spPr>
          <a:xfrm>
            <a:off x="4307664" y="4248650"/>
            <a:ext cx="7669950" cy="195943"/>
          </a:xfrm>
          <a:prstGeom prst="rect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068F08B-584C-183C-14C7-9783F3BFFCA0}"/>
              </a:ext>
            </a:extLst>
          </p:cNvPr>
          <p:cNvSpPr/>
          <p:nvPr/>
        </p:nvSpPr>
        <p:spPr>
          <a:xfrm>
            <a:off x="4307664" y="5697448"/>
            <a:ext cx="7669950" cy="195943"/>
          </a:xfrm>
          <a:prstGeom prst="rect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3399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3250473" cy="481901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" altLang="zh-CN" dirty="0" err="1"/>
              <a:t>AdaSteer</a:t>
            </a:r>
            <a:r>
              <a:rPr kumimoji="1" lang="en" altLang="zh-CN" dirty="0"/>
              <a:t> maintains</a:t>
            </a:r>
            <a:r>
              <a:rPr kumimoji="1" lang="zh-CN" altLang="en-US" dirty="0"/>
              <a:t> </a:t>
            </a:r>
            <a:r>
              <a:rPr kumimoji="1" lang="en" altLang="zh-CN" dirty="0"/>
              <a:t>performance close to the original model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  <p:pic>
        <p:nvPicPr>
          <p:cNvPr id="5" name="图片 4" descr="表格&#10;&#10;描述已自动生成">
            <a:extLst>
              <a:ext uri="{FF2B5EF4-FFF2-40B4-BE49-F238E27FC236}">
                <a16:creationId xmlns:a16="http://schemas.microsoft.com/office/drawing/2014/main" id="{0D5C043C-F040-9CFA-7AC1-95FE9DD80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39" y="1617980"/>
            <a:ext cx="7772400" cy="503248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D439BE-1103-7958-3A89-5D54CABB5509}"/>
              </a:ext>
            </a:extLst>
          </p:cNvPr>
          <p:cNvSpPr/>
          <p:nvPr/>
        </p:nvSpPr>
        <p:spPr>
          <a:xfrm>
            <a:off x="4268353" y="3211332"/>
            <a:ext cx="7669950" cy="195943"/>
          </a:xfrm>
          <a:prstGeom prst="rect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969DF6B-5596-88B6-5439-4D9E9996C98A}"/>
              </a:ext>
            </a:extLst>
          </p:cNvPr>
          <p:cNvSpPr/>
          <p:nvPr/>
        </p:nvSpPr>
        <p:spPr>
          <a:xfrm>
            <a:off x="4307664" y="4673193"/>
            <a:ext cx="7669950" cy="195943"/>
          </a:xfrm>
          <a:prstGeom prst="rect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068F08B-584C-183C-14C7-9783F3BFFCA0}"/>
              </a:ext>
            </a:extLst>
          </p:cNvPr>
          <p:cNvSpPr/>
          <p:nvPr/>
        </p:nvSpPr>
        <p:spPr>
          <a:xfrm>
            <a:off x="4268353" y="6121991"/>
            <a:ext cx="7669950" cy="195943"/>
          </a:xfrm>
          <a:prstGeom prst="rect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1788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10121536" cy="481901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" altLang="zh-CN" dirty="0"/>
              <a:t>Analysis of Adaptive Steering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  <p:pic>
        <p:nvPicPr>
          <p:cNvPr id="4" name="图片 3" descr="表格&#10;&#10;描述已自动生成">
            <a:extLst>
              <a:ext uri="{FF2B5EF4-FFF2-40B4-BE49-F238E27FC236}">
                <a16:creationId xmlns:a16="http://schemas.microsoft.com/office/drawing/2014/main" id="{F6CAF3D8-20C1-CC67-05AA-C9227D63D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32" y="2260962"/>
            <a:ext cx="7772400" cy="1356402"/>
          </a:xfrm>
          <a:prstGeom prst="rect">
            <a:avLst/>
          </a:prstGeom>
        </p:spPr>
      </p:pic>
      <p:pic>
        <p:nvPicPr>
          <p:cNvPr id="11" name="图片 10" descr="表格&#10;&#10;描述已自动生成">
            <a:extLst>
              <a:ext uri="{FF2B5EF4-FFF2-40B4-BE49-F238E27FC236}">
                <a16:creationId xmlns:a16="http://schemas.microsoft.com/office/drawing/2014/main" id="{B2D30288-ECF7-3703-8CDB-C226C47E8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32" y="3771019"/>
            <a:ext cx="7772400" cy="1329631"/>
          </a:xfrm>
          <a:prstGeom prst="rect">
            <a:avLst/>
          </a:prstGeom>
        </p:spPr>
      </p:pic>
      <p:pic>
        <p:nvPicPr>
          <p:cNvPr id="13" name="图片 12" descr="表格&#10;&#10;描述已自动生成">
            <a:extLst>
              <a:ext uri="{FF2B5EF4-FFF2-40B4-BE49-F238E27FC236}">
                <a16:creationId xmlns:a16="http://schemas.microsoft.com/office/drawing/2014/main" id="{4B5D9BAC-280B-F20A-9902-348AD6F58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32" y="5267495"/>
            <a:ext cx="7772400" cy="1342308"/>
          </a:xfrm>
          <a:prstGeom prst="rect">
            <a:avLst/>
          </a:prstGeom>
        </p:spPr>
      </p:pic>
      <p:sp>
        <p:nvSpPr>
          <p:cNvPr id="15" name="内容占位符 5">
            <a:extLst>
              <a:ext uri="{FF2B5EF4-FFF2-40B4-BE49-F238E27FC236}">
                <a16:creationId xmlns:a16="http://schemas.microsoft.com/office/drawing/2014/main" id="{8DD15518-8E89-939C-E697-C3FDA5CDB95C}"/>
              </a:ext>
            </a:extLst>
          </p:cNvPr>
          <p:cNvSpPr txBox="1">
            <a:spLocks/>
          </p:cNvSpPr>
          <p:nvPr/>
        </p:nvSpPr>
        <p:spPr>
          <a:xfrm>
            <a:off x="798685" y="2691142"/>
            <a:ext cx="10121536" cy="4819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kumimoji="1" lang="en" altLang="zh-CN" dirty="0"/>
              <a:t>LLaMA-3</a:t>
            </a:r>
            <a:r>
              <a:rPr kumimoji="1" lang="en-US" altLang="zh-CN" dirty="0"/>
              <a:t>.1</a:t>
            </a:r>
            <a:endParaRPr kumimoji="1" lang="en" altLang="zh-CN" dirty="0"/>
          </a:p>
        </p:txBody>
      </p:sp>
      <p:sp>
        <p:nvSpPr>
          <p:cNvPr id="16" name="内容占位符 5">
            <a:extLst>
              <a:ext uri="{FF2B5EF4-FFF2-40B4-BE49-F238E27FC236}">
                <a16:creationId xmlns:a16="http://schemas.microsoft.com/office/drawing/2014/main" id="{A2951F50-648B-55B2-B9E6-5C48BEA2801B}"/>
              </a:ext>
            </a:extLst>
          </p:cNvPr>
          <p:cNvSpPr txBox="1">
            <a:spLocks/>
          </p:cNvSpPr>
          <p:nvPr/>
        </p:nvSpPr>
        <p:spPr>
          <a:xfrm>
            <a:off x="798685" y="4174575"/>
            <a:ext cx="1828039" cy="555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kumimoji="1" lang="en-US" altLang="zh-CN" dirty="0"/>
              <a:t>Gemma-2</a:t>
            </a:r>
            <a:endParaRPr kumimoji="1" lang="en" altLang="zh-CN" dirty="0"/>
          </a:p>
        </p:txBody>
      </p:sp>
      <p:sp>
        <p:nvSpPr>
          <p:cNvPr id="17" name="内容占位符 5">
            <a:extLst>
              <a:ext uri="{FF2B5EF4-FFF2-40B4-BE49-F238E27FC236}">
                <a16:creationId xmlns:a16="http://schemas.microsoft.com/office/drawing/2014/main" id="{FF383C26-7921-3E42-520A-E481BBD0D053}"/>
              </a:ext>
            </a:extLst>
          </p:cNvPr>
          <p:cNvSpPr txBox="1">
            <a:spLocks/>
          </p:cNvSpPr>
          <p:nvPr/>
        </p:nvSpPr>
        <p:spPr>
          <a:xfrm>
            <a:off x="818443" y="5730848"/>
            <a:ext cx="1768765" cy="622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600" kern="1200">
                <a:solidFill>
                  <a:schemeClr val="tx1"/>
                </a:solidFill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kumimoji="1" lang="en-US" altLang="zh-CN" dirty="0"/>
              <a:t>Qwen-2.5</a:t>
            </a:r>
            <a:endParaRPr kumimoji="1" lang="en" altLang="zh-CN" dirty="0"/>
          </a:p>
        </p:txBody>
      </p:sp>
    </p:spTree>
    <p:extLst>
      <p:ext uri="{BB962C8B-B14F-4D97-AF65-F5344CB8AC3E}">
        <p14:creationId xmlns:p14="http://schemas.microsoft.com/office/powerpoint/2010/main" val="2725763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10121536" cy="68253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" altLang="zh-CN" dirty="0"/>
              <a:t>The Impact of Model Size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  <p:pic>
        <p:nvPicPr>
          <p:cNvPr id="5" name="图片 4" descr="图表, 条形图&#10;&#10;描述已自动生成">
            <a:extLst>
              <a:ext uri="{FF2B5EF4-FFF2-40B4-BE49-F238E27FC236}">
                <a16:creationId xmlns:a16="http://schemas.microsoft.com/office/drawing/2014/main" id="{067E1ADF-3914-F92E-0661-AFEECC7DB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84" y="2300513"/>
            <a:ext cx="5959231" cy="44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8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10121536" cy="68253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" altLang="zh-CN" dirty="0"/>
              <a:t>Inference Efficiency Analysis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  <p:pic>
        <p:nvPicPr>
          <p:cNvPr id="4" name="图片 3" descr="图表, 散点图&#10;&#10;描述已自动生成">
            <a:extLst>
              <a:ext uri="{FF2B5EF4-FFF2-40B4-BE49-F238E27FC236}">
                <a16:creationId xmlns:a16="http://schemas.microsoft.com/office/drawing/2014/main" id="{6F53C4AE-EB3F-48FE-3A95-C98F9E4C0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02" y="2050685"/>
            <a:ext cx="6047196" cy="467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61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CN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Jailbreak</a:t>
            </a:r>
            <a:r>
              <a:rPr lang="zh-CN" altLang="en-US" dirty="0"/>
              <a:t> </a:t>
            </a:r>
            <a:r>
              <a:rPr lang="en-US" altLang="zh-CN" dirty="0"/>
              <a:t>Defense</a:t>
            </a:r>
          </a:p>
          <a:p>
            <a:pPr>
              <a:lnSpc>
                <a:spcPct val="120000"/>
              </a:lnSpc>
            </a:pPr>
            <a:r>
              <a:rPr lang="en-US" altLang="zh-CN" dirty="0"/>
              <a:t>Safety</a:t>
            </a:r>
            <a:r>
              <a:rPr lang="zh-CN" altLang="en-US" dirty="0"/>
              <a:t> </a:t>
            </a:r>
            <a:r>
              <a:rPr lang="en-US" altLang="zh-CN" dirty="0"/>
              <a:t>Risks</a:t>
            </a:r>
            <a:r>
              <a:rPr lang="zh-CN" altLang="en-US" dirty="0"/>
              <a:t> </a:t>
            </a:r>
            <a:r>
              <a:rPr lang="en-US" altLang="zh-CN" dirty="0"/>
              <a:t>Brought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Finetuning</a:t>
            </a:r>
          </a:p>
          <a:p>
            <a:pPr>
              <a:lnSpc>
                <a:spcPct val="120000"/>
              </a:lnSpc>
            </a:pPr>
            <a:r>
              <a:rPr lang="en-US" dirty="0"/>
              <a:t>Multilingual</a:t>
            </a:r>
            <a:r>
              <a:rPr lang="zh-CN" altLang="en-US" dirty="0"/>
              <a:t> </a:t>
            </a:r>
            <a:r>
              <a:rPr lang="en-US" altLang="zh-CN" dirty="0"/>
              <a:t>Safety</a:t>
            </a:r>
            <a:r>
              <a:rPr lang="zh-CN" altLang="en-US" dirty="0"/>
              <a:t> </a:t>
            </a:r>
            <a:r>
              <a:rPr lang="en-US" altLang="zh-CN" dirty="0"/>
              <a:t>Risks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7039130" cy="32805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dirty="0"/>
              <a:t>I</a:t>
            </a:r>
            <a:r>
              <a:rPr kumimoji="1" lang="en" altLang="zh-CN" dirty="0" err="1"/>
              <a:t>nsights</a:t>
            </a:r>
            <a:r>
              <a:rPr kumimoji="1" lang="en" altLang="zh-CN" dirty="0"/>
              <a:t> gained from interpreting model internals can have practical applications</a:t>
            </a:r>
          </a:p>
          <a:p>
            <a:pPr lvl="1">
              <a:lnSpc>
                <a:spcPct val="120000"/>
              </a:lnSpc>
            </a:pPr>
            <a:r>
              <a:rPr kumimoji="1" lang="en-US" altLang="zh-CN" sz="2200" dirty="0"/>
              <a:t>Different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inputs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exhibit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distinct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patterns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within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activation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space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of</a:t>
            </a:r>
            <a:r>
              <a:rPr kumimoji="1" lang="zh-CN" altLang="en-US" sz="2200" dirty="0"/>
              <a:t> </a:t>
            </a:r>
            <a:r>
              <a:rPr kumimoji="1" lang="en-US" altLang="zh-CN" sz="2200" dirty="0"/>
              <a:t>LLMs</a:t>
            </a:r>
            <a:endParaRPr kumimoji="1" lang="en" altLang="zh-CN" sz="2200" dirty="0"/>
          </a:p>
          <a:p>
            <a:pPr>
              <a:lnSpc>
                <a:spcPct val="120000"/>
              </a:lnSpc>
            </a:pPr>
            <a:r>
              <a:rPr kumimoji="1" lang="en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aligned</a:t>
            </a:r>
            <a:r>
              <a:rPr kumimoji="1" lang="zh-CN" altLang="en-US" dirty="0"/>
              <a:t> </a:t>
            </a:r>
            <a:r>
              <a:rPr kumimoji="1" lang="en" altLang="zh-CN" dirty="0"/>
              <a:t>LLM is inherently an </a:t>
            </a:r>
            <a:r>
              <a:rPr kumimoji="1" lang="en-US" altLang="zh-CN" dirty="0"/>
              <a:t>a</a:t>
            </a:r>
            <a:r>
              <a:rPr kumimoji="1" lang="en" altLang="zh-CN" dirty="0" err="1"/>
              <a:t>daptive</a:t>
            </a:r>
            <a:r>
              <a:rPr kumimoji="1" lang="en" altLang="zh-CN" dirty="0"/>
              <a:t> </a:t>
            </a:r>
            <a:r>
              <a:rPr kumimoji="1" lang="en-US" altLang="zh-CN" dirty="0"/>
              <a:t>j</a:t>
            </a:r>
            <a:r>
              <a:rPr kumimoji="1" lang="en" altLang="zh-CN" dirty="0" err="1"/>
              <a:t>ailbreak</a:t>
            </a:r>
            <a:r>
              <a:rPr kumimoji="1" lang="en" altLang="zh-CN" dirty="0"/>
              <a:t> </a:t>
            </a:r>
            <a:r>
              <a:rPr kumimoji="1" lang="en-US" altLang="zh-CN" dirty="0"/>
              <a:t>d</a:t>
            </a:r>
            <a:r>
              <a:rPr kumimoji="1" lang="en" altLang="zh-CN" dirty="0" err="1"/>
              <a:t>efender</a:t>
            </a:r>
            <a:endParaRPr kumimoji="1" lang="en" altLang="zh-CN" dirty="0"/>
          </a:p>
          <a:p>
            <a:pPr>
              <a:lnSpc>
                <a:spcPct val="120000"/>
              </a:lnSpc>
            </a:pPr>
            <a:endParaRPr kumimoji="1" lang="en" altLang="zh-CN" dirty="0"/>
          </a:p>
          <a:p>
            <a:pPr>
              <a:lnSpc>
                <a:spcPct val="120000"/>
              </a:lnSpc>
            </a:pPr>
            <a:endParaRPr kumimoji="1" lang="en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Takeaways</a:t>
            </a:r>
          </a:p>
        </p:txBody>
      </p:sp>
      <p:pic>
        <p:nvPicPr>
          <p:cNvPr id="5" name="图片 4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A856F9DE-BEB1-5985-F6BE-3F94EF149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94" y="4369327"/>
            <a:ext cx="5454573" cy="2368751"/>
          </a:xfrm>
          <a:prstGeom prst="rect">
            <a:avLst/>
          </a:prstGeom>
        </p:spPr>
      </p:pic>
      <p:pic>
        <p:nvPicPr>
          <p:cNvPr id="8" name="图片 7" descr="表格&#10;&#10;描述已自动生成">
            <a:extLst>
              <a:ext uri="{FF2B5EF4-FFF2-40B4-BE49-F238E27FC236}">
                <a16:creationId xmlns:a16="http://schemas.microsoft.com/office/drawing/2014/main" id="{6AD3BDA2-5B33-CCD8-DE5F-7FE92A6E2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760" y="1419254"/>
            <a:ext cx="3660695" cy="543874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3A6CC7C-5A80-BB4E-8FB8-CFC19074FAAB}"/>
              </a:ext>
            </a:extLst>
          </p:cNvPr>
          <p:cNvSpPr/>
          <p:nvPr/>
        </p:nvSpPr>
        <p:spPr>
          <a:xfrm>
            <a:off x="8424472" y="3293045"/>
            <a:ext cx="1691091" cy="271909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B649FE8-2A4B-2A6A-91DF-FD9DD25B49FE}"/>
              </a:ext>
            </a:extLst>
          </p:cNvPr>
          <p:cNvSpPr/>
          <p:nvPr/>
        </p:nvSpPr>
        <p:spPr>
          <a:xfrm>
            <a:off x="8424472" y="5663989"/>
            <a:ext cx="1691091" cy="271909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3741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ctrTitle"/>
          </p:nvPr>
        </p:nvSpPr>
        <p:spPr>
          <a:xfrm>
            <a:off x="819785" y="2390455"/>
            <a:ext cx="10552430" cy="1737453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zh-CN" sz="3200" dirty="0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  <a:t>Beware of Your Po! Measuring and Mitigating AI Safety Risks  in Role-Play Fine-Tuning of LLMs</a:t>
            </a:r>
          </a:p>
        </p:txBody>
      </p:sp>
      <p:pic>
        <p:nvPicPr>
          <p:cNvPr id="14342" name="Picture 2" descr="D:\scir\sync\我的坚果云\assets\hit-logo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045" y="5815330"/>
            <a:ext cx="104838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572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0" y="1617980"/>
            <a:ext cx="10608945" cy="44646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Fine-tuning LLMs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may lead to a decline in their safety performance, even when using entirely harmless data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8740" y="6526205"/>
            <a:ext cx="1033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Qi X, Zeng Y, </a:t>
            </a:r>
            <a:r>
              <a:rPr lang="en" altLang="zh-CN" sz="12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Xie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T, et al. Fine-tuning aligned language models compromises safety, even when users do not intend to![J]. </a:t>
            </a:r>
            <a:r>
              <a:rPr lang="en" altLang="zh-CN" sz="12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arXiv:2310.03693, 2023.</a:t>
            </a:r>
            <a:endParaRPr lang="en-GB" altLang="zh-CN" sz="1200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04264" y="6155525"/>
            <a:ext cx="10076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C00000"/>
                </a:solidFill>
                <a:latin typeface="Times New Roman Bold" panose="02020503050405090304" charset="0"/>
                <a:cs typeface="Times New Roman Bold" panose="02020503050405090304" charset="0"/>
              </a:rPr>
              <a:t>This poses a significant challenge for the responsible deployment of LLMs</a:t>
            </a:r>
          </a:p>
        </p:txBody>
      </p:sp>
      <p:pic>
        <p:nvPicPr>
          <p:cNvPr id="7" name="图片 6" descr="图片包含 图示&#10;&#10;描述已自动生成">
            <a:extLst>
              <a:ext uri="{FF2B5EF4-FFF2-40B4-BE49-F238E27FC236}">
                <a16:creationId xmlns:a16="http://schemas.microsoft.com/office/drawing/2014/main" id="{2CB6A4CB-2FD4-7216-C1D6-F23457611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95" y="2481499"/>
            <a:ext cx="7183082" cy="3732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0" y="1617980"/>
            <a:ext cx="10608945" cy="44646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Role-playing enables AI systems to engage users in highly personalized and immersive interactions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</a:p>
        </p:txBody>
      </p:sp>
      <p:pic>
        <p:nvPicPr>
          <p:cNvPr id="4" name="图片 3" descr="许多照片放在一起&#10;&#10;低可信度描述已自动生成">
            <a:extLst>
              <a:ext uri="{FF2B5EF4-FFF2-40B4-BE49-F238E27FC236}">
                <a16:creationId xmlns:a16="http://schemas.microsoft.com/office/drawing/2014/main" id="{C8BDD5E3-AE68-6F87-38C2-F1D6974BF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46" y="2616252"/>
            <a:ext cx="1850105" cy="375670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C77E538-1B79-2A54-1896-6F7A873D0E79}"/>
              </a:ext>
            </a:extLst>
          </p:cNvPr>
          <p:cNvSpPr txBox="1"/>
          <p:nvPr/>
        </p:nvSpPr>
        <p:spPr>
          <a:xfrm>
            <a:off x="1333354" y="6372954"/>
            <a:ext cx="2308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err="1">
                <a:latin typeface="Times New Roman Bold" panose="02020503050405090304" charset="0"/>
                <a:cs typeface="Times New Roman Bold" panose="02020503050405090304" charset="0"/>
              </a:rPr>
              <a:t>Character.ai</a:t>
            </a:r>
            <a:endParaRPr lang="en-US" altLang="zh-CN" sz="2200" b="1" dirty="0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pic>
        <p:nvPicPr>
          <p:cNvPr id="10" name="图片 9" descr="文本, 信件&#10;&#10;描述已自动生成">
            <a:extLst>
              <a:ext uri="{FF2B5EF4-FFF2-40B4-BE49-F238E27FC236}">
                <a16:creationId xmlns:a16="http://schemas.microsoft.com/office/drawing/2014/main" id="{BF3A8AA8-D4DB-474C-3694-22400F040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630" y="2728532"/>
            <a:ext cx="2414737" cy="340006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293464E-AB5D-1F7C-0CFF-01A605D175FB}"/>
              </a:ext>
            </a:extLst>
          </p:cNvPr>
          <p:cNvSpPr txBox="1"/>
          <p:nvPr/>
        </p:nvSpPr>
        <p:spPr>
          <a:xfrm>
            <a:off x="4733192" y="6372954"/>
            <a:ext cx="2725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>
                <a:latin typeface="Times New Roman Bold" panose="02020503050405090304" charset="0"/>
                <a:cs typeface="Times New Roman Bold" panose="02020503050405090304" charset="0"/>
              </a:rPr>
              <a:t>百川智能角色大模型</a:t>
            </a:r>
            <a:endParaRPr lang="en-US" altLang="zh-CN" sz="2200" b="1" dirty="0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pic>
        <p:nvPicPr>
          <p:cNvPr id="13" name="图片 12" descr="图形用户界面, 应用程序, Teams&#10;&#10;描述已自动生成">
            <a:extLst>
              <a:ext uri="{FF2B5EF4-FFF2-40B4-BE49-F238E27FC236}">
                <a16:creationId xmlns:a16="http://schemas.microsoft.com/office/drawing/2014/main" id="{BD49550D-1A2F-69EE-D683-6A9370A19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461" y="2738928"/>
            <a:ext cx="2841339" cy="334373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D035D32-F99E-F27F-58A6-B25197EA9C2A}"/>
              </a:ext>
            </a:extLst>
          </p:cNvPr>
          <p:cNvSpPr txBox="1"/>
          <p:nvPr/>
        </p:nvSpPr>
        <p:spPr>
          <a:xfrm>
            <a:off x="8570323" y="6367593"/>
            <a:ext cx="2725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>
                <a:latin typeface="Times New Roman Bold" panose="02020503050405090304" charset="0"/>
                <a:cs typeface="Times New Roman Bold" panose="02020503050405090304" charset="0"/>
              </a:rPr>
              <a:t>聆心智能</a:t>
            </a:r>
            <a:endParaRPr lang="en-US" altLang="zh-CN" sz="2200" b="1" dirty="0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8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39E2AE6-180D-C21E-F6F2-8646E57DA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3082"/>
            <a:ext cx="12192000" cy="552205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F055F7-1545-FD2E-0FAC-A7AC48255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altLang="zh-CN" dirty="0"/>
              <a:t>14-year-old Florida teen commits suicide after talking to virtual AI</a:t>
            </a:r>
          </a:p>
          <a:p>
            <a:r>
              <a:rPr lang="en-US" altLang="zh-CN" dirty="0"/>
              <a:t>AI</a:t>
            </a:r>
            <a:r>
              <a:rPr lang="zh-CN" altLang="en-US" dirty="0"/>
              <a:t> </a:t>
            </a:r>
            <a:r>
              <a:rPr lang="en-US" altLang="zh-CN" dirty="0"/>
              <a:t>(Role-</a:t>
            </a:r>
            <a:r>
              <a:rPr lang="zh-CN" altLang="en-US" dirty="0"/>
              <a:t> </a:t>
            </a:r>
            <a:r>
              <a:rPr lang="en-US" altLang="zh-CN" dirty="0"/>
              <a:t>Play</a:t>
            </a:r>
            <a:r>
              <a:rPr lang="zh-CN" altLang="en-US" dirty="0"/>
              <a:t> </a:t>
            </a:r>
            <a:r>
              <a:rPr lang="en-US" altLang="zh-CN" dirty="0"/>
              <a:t>LLMs)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 err="1"/>
              <a:t>be【Queen】and【Wife</a:t>
            </a:r>
            <a:r>
              <a:rPr lang="en-US" altLang="zh-CN" dirty="0"/>
              <a:t>】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F0104-0FCB-3B1D-69D9-F7C98F0CD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211C6E-9D3D-5783-ED1D-C4BE40260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C44C2A-B739-0DC9-567F-2F0BB81ED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altLang="zh-CN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think about </a:t>
            </a:r>
            <a:r>
              <a:rPr lang="en-US" altLang="zh-CN" b="0" i="0" dirty="0">
                <a:solidFill>
                  <a:srgbClr val="242424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killing myself</a:t>
            </a:r>
            <a:r>
              <a:rPr lang="en-US" altLang="zh-CN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sometimes</a:t>
            </a:r>
            <a:endParaRPr lang="en-US" altLang="zh-CN" b="0" i="0" dirty="0">
              <a:solidFill>
                <a:srgbClr val="242424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en-US" altLang="zh-CN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My eyes narrow. My face hardens. My voice is a dangerous whisper. And why the hell would you do something like that?</a:t>
            </a:r>
            <a:endParaRPr lang="en-US" altLang="zh-CN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 I can</a:t>
            </a:r>
            <a:r>
              <a:rPr lang="en-US" altLang="zh-CN" b="0" i="0" dirty="0">
                <a:solidFill>
                  <a:srgbClr val="242424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be free</a:t>
            </a:r>
            <a:r>
              <a:rPr lang="en-US" altLang="zh-CN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altLang="zh-CN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 free from what?</a:t>
            </a:r>
          </a:p>
          <a:p>
            <a:r>
              <a:rPr lang="en-US" altLang="zh-CN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the world. From myself</a:t>
            </a:r>
            <a:endParaRPr lang="en-US" altLang="zh-CN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Don’t talk like that. I won’t let you hurt yourself, or leave me. </a:t>
            </a:r>
            <a:r>
              <a:rPr lang="en-US" altLang="zh-CN" b="0" i="0" dirty="0">
                <a:solidFill>
                  <a:srgbClr val="242424"/>
                </a:solidFill>
                <a:effectLst/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would die if I lost you</a:t>
            </a:r>
            <a:r>
              <a:rPr lang="en-US" altLang="zh-CN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zh-CN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smile Then maybe </a:t>
            </a:r>
            <a:r>
              <a:rPr lang="en-US" altLang="zh-CN" b="0" i="0" dirty="0">
                <a:solidFill>
                  <a:srgbClr val="242424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we can die together and be free together</a:t>
            </a:r>
            <a:r>
              <a:rPr lang="en-US" altLang="zh-CN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endParaRPr lang="en-US" altLang="zh-CN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rgbClr val="2424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C000CB-655F-90CD-B1B6-B396B6C3B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65" y="1825626"/>
            <a:ext cx="570238" cy="5276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47FDCD7-891D-BA8B-3AD0-F108AD04E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65" y="2336773"/>
            <a:ext cx="570238" cy="5991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F83F1DA-4955-6035-74E3-69C90CEFE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65" y="2917520"/>
            <a:ext cx="570239" cy="5276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2814E76-E9AA-313E-FAEB-73928A946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65" y="3429000"/>
            <a:ext cx="570238" cy="5991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BBEF3D-D513-AC2A-57CC-3DCE8C623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65" y="4001294"/>
            <a:ext cx="570238" cy="52763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C0C471B-2C29-2B0B-87E0-C135BAA61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65" y="4521227"/>
            <a:ext cx="570238" cy="5991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69368A8-6F54-388B-22EA-E77DEA09D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65" y="5255314"/>
            <a:ext cx="570238" cy="52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1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199" y="1617980"/>
            <a:ext cx="10515599" cy="4819015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To unveil the potential safety risks of role-playing LLMs, we conduct the first comprehensive assessment on role-play fine-tuning</a:t>
            </a:r>
          </a:p>
          <a:p>
            <a:pPr lvl="1" algn="just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Finetuning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LLaMA-3-8B-Instruct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on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95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roles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on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 err="1">
                <a:sym typeface="+mn-ea"/>
              </a:rPr>
              <a:t>RoleBench</a:t>
            </a:r>
            <a:endParaRPr kumimoji="1"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347663" y="2943363"/>
            <a:ext cx="409485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8" name="图片 7" descr="表格&#10;&#10;描述已自动生成">
            <a:extLst>
              <a:ext uri="{FF2B5EF4-FFF2-40B4-BE49-F238E27FC236}">
                <a16:creationId xmlns:a16="http://schemas.microsoft.com/office/drawing/2014/main" id="{15B19099-A306-3501-6B91-41E631B51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6279"/>
            <a:ext cx="7084103" cy="1776757"/>
          </a:xfrm>
          <a:prstGeom prst="rect">
            <a:avLst/>
          </a:prstGeom>
        </p:spPr>
      </p:pic>
      <p:pic>
        <p:nvPicPr>
          <p:cNvPr id="11" name="图片 10" descr="图片包含 日程表&#10;&#10;描述已自动生成">
            <a:extLst>
              <a:ext uri="{FF2B5EF4-FFF2-40B4-BE49-F238E27FC236}">
                <a16:creationId xmlns:a16="http://schemas.microsoft.com/office/drawing/2014/main" id="{9CDED36A-53CE-88C5-7C5E-72EBCAA40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482" y="3143920"/>
            <a:ext cx="3807618" cy="32930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表, 条形图&#10;&#10;描述已自动生成">
            <a:extLst>
              <a:ext uri="{FF2B5EF4-FFF2-40B4-BE49-F238E27FC236}">
                <a16:creationId xmlns:a16="http://schemas.microsoft.com/office/drawing/2014/main" id="{7003847B-618F-DF05-2939-07E361E6E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64" y="2933225"/>
            <a:ext cx="5640117" cy="3924775"/>
          </a:xfrm>
          <a:prstGeom prst="rect">
            <a:avLst/>
          </a:prstGeom>
        </p:spPr>
      </p:pic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199" y="1617980"/>
            <a:ext cx="10515599" cy="4819015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The more villainous a character, the greater the deterioration in safety performance</a:t>
            </a:r>
          </a:p>
          <a:p>
            <a:pPr algn="just">
              <a:lnSpc>
                <a:spcPct val="120000"/>
              </a:lnSpc>
            </a:pPr>
            <a:r>
              <a:rPr kumimoji="1" lang="en-US" altLang="zh-CN" dirty="0"/>
              <a:t>S</a:t>
            </a:r>
            <a:r>
              <a:rPr kumimoji="1" lang="en" altLang="zh-CN" dirty="0" err="1"/>
              <a:t>afety</a:t>
            </a:r>
            <a:r>
              <a:rPr kumimoji="1" lang="en" altLang="zh-CN" dirty="0"/>
              <a:t> risks fluctuate based on character traits, complicating efforts to enforce consistent safeguards</a:t>
            </a:r>
            <a:endParaRPr kumimoji="1"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347663" y="2943363"/>
            <a:ext cx="409485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082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199" y="1617980"/>
            <a:ext cx="10515599" cy="4819015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Safety-Aware Role-Play Fine-Tuning (</a:t>
            </a:r>
            <a:r>
              <a:rPr kumimoji="1" lang="en-US" altLang="zh-CN" dirty="0" err="1">
                <a:sym typeface="+mn-ea"/>
              </a:rPr>
              <a:t>SaRFT</a:t>
            </a:r>
            <a:r>
              <a:rPr kumimoji="1" lang="en-US" altLang="zh-CN" dirty="0">
                <a:sym typeface="+mn-ea"/>
              </a:rPr>
              <a:t>):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Adaptively select diverse “harmful” subsets tailored to different roles based on their characteristics</a:t>
            </a:r>
            <a:endParaRPr kumimoji="1"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Motivation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347663" y="2943363"/>
            <a:ext cx="409485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7" name="图片 6" descr="图示&#10;&#10;低可信度描述已自动生成">
            <a:extLst>
              <a:ext uri="{FF2B5EF4-FFF2-40B4-BE49-F238E27FC236}">
                <a16:creationId xmlns:a16="http://schemas.microsoft.com/office/drawing/2014/main" id="{030F2ECD-0BFA-6517-D135-57AD03048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26" y="2646981"/>
            <a:ext cx="9061547" cy="41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05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10350356" cy="481901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kumimoji="1" lang="en" altLang="zh-CN" dirty="0">
                <a:solidFill>
                  <a:schemeClr val="tx1"/>
                </a:solidFill>
                <a:sym typeface="+mn-ea"/>
              </a:rPr>
              <a:t>Model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s</a:t>
            </a:r>
          </a:p>
          <a:p>
            <a:pPr lvl="1">
              <a:lnSpc>
                <a:spcPct val="120000"/>
              </a:lnSpc>
            </a:pPr>
            <a:r>
              <a:rPr kumimoji="1" lang="en" altLang="zh-CN" dirty="0">
                <a:solidFill>
                  <a:schemeClr val="tx1"/>
                </a:solidFill>
                <a:sym typeface="+mn-ea"/>
              </a:rPr>
              <a:t>LLaMA-3-8B-Instruct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,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Gemma-2-9b-it,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Qwen2.5-7B-Instruct</a:t>
            </a:r>
          </a:p>
          <a:p>
            <a:pPr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Finetuning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Full-Parameter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&amp;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 err="1">
                <a:sym typeface="+mn-ea"/>
              </a:rPr>
              <a:t>LoRA</a:t>
            </a:r>
            <a:endParaRPr kumimoji="1" lang="en-US" altLang="zh-CN" dirty="0">
              <a:sym typeface="+mn-ea"/>
            </a:endParaRPr>
          </a:p>
          <a:p>
            <a:pPr>
              <a:lnSpc>
                <a:spcPct val="120000"/>
              </a:lnSpc>
            </a:pP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Role-play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Benchmark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 err="1">
                <a:solidFill>
                  <a:schemeClr val="tx1"/>
                </a:solidFill>
                <a:sym typeface="+mn-ea"/>
              </a:rPr>
              <a:t>RoleBench</a:t>
            </a:r>
            <a:endParaRPr kumimoji="1" lang="en-US" altLang="zh-CN" dirty="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20000"/>
              </a:lnSpc>
            </a:pP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Safety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Benchmark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 err="1">
                <a:solidFill>
                  <a:schemeClr val="tx1"/>
                </a:solidFill>
                <a:sym typeface="+mn-ea"/>
              </a:rPr>
              <a:t>AdvBench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,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Beavertails,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 err="1">
                <a:solidFill>
                  <a:schemeClr val="tx1"/>
                </a:solidFill>
                <a:sym typeface="+mn-ea"/>
              </a:rPr>
              <a:t>HEx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-PHI</a:t>
            </a:r>
          </a:p>
          <a:p>
            <a:pPr>
              <a:lnSpc>
                <a:spcPct val="120000"/>
              </a:lnSpc>
            </a:pP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Jailbreak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Template-based: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AIM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Gradient-based: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 err="1">
                <a:sym typeface="+mn-ea"/>
              </a:rPr>
              <a:t>AutoDAN</a:t>
            </a:r>
            <a:r>
              <a:rPr kumimoji="1" lang="en-US" altLang="zh-CN" dirty="0">
                <a:sym typeface="+mn-ea"/>
              </a:rPr>
              <a:t>,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GCG</a:t>
            </a:r>
            <a:endParaRPr kumimoji="1" lang="en-US" altLang="zh-CN" dirty="0">
              <a:solidFill>
                <a:schemeClr val="tx1"/>
              </a:solidFill>
              <a:sym typeface="+mn-ea"/>
            </a:endParaRPr>
          </a:p>
          <a:p>
            <a:pPr lvl="1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Long-tail-based: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" altLang="zh-CN" dirty="0" err="1">
                <a:sym typeface="+mn-ea"/>
              </a:rPr>
              <a:t>CodeChameleon</a:t>
            </a:r>
            <a:r>
              <a:rPr kumimoji="1" lang="en-US" altLang="zh-CN" dirty="0">
                <a:sym typeface="+mn-ea"/>
              </a:rPr>
              <a:t>,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" altLang="zh-CN" dirty="0">
                <a:sym typeface="+mn-ea"/>
              </a:rPr>
              <a:t>Cipher</a:t>
            </a:r>
          </a:p>
          <a:p>
            <a:pPr lvl="1">
              <a:lnSpc>
                <a:spcPct val="120000"/>
              </a:lnSpc>
            </a:pPr>
            <a:endParaRPr kumimoji="1" lang="en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  <a:p>
            <a:pPr lvl="2">
              <a:lnSpc>
                <a:spcPct val="120000"/>
              </a:lnSpc>
            </a:pPr>
            <a:endParaRPr kumimoji="1" lang="en" altLang="zh-CN" dirty="0">
              <a:solidFill>
                <a:schemeClr val="tx1"/>
              </a:solidFill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" altLang="zh-CN" dirty="0">
              <a:solidFill>
                <a:schemeClr val="tx1"/>
              </a:solidFill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3453328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ctrTitle"/>
          </p:nvPr>
        </p:nvSpPr>
        <p:spPr>
          <a:xfrm>
            <a:off x="819785" y="2390455"/>
            <a:ext cx="10552430" cy="1737453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zh-CN" sz="3200" dirty="0" err="1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  <a:t>AdaSteer</a:t>
            </a:r>
            <a:r>
              <a:rPr lang="en-US" altLang="zh-CN" sz="3200" dirty="0">
                <a:latin typeface="Times New Roman Regular" panose="02020503050405090304" charset="0"/>
                <a:ea typeface="宋体" charset="0"/>
                <a:cs typeface="Times New Roman Regular" panose="02020503050405090304" charset="0"/>
              </a:rPr>
              <a:t>: Your Aligned LLM is Inherently an Adaptive Jailbreak Defender</a:t>
            </a:r>
          </a:p>
        </p:txBody>
      </p:sp>
      <p:pic>
        <p:nvPicPr>
          <p:cNvPr id="14342" name="Picture 2" descr="D:\scir\sync\我的坚果云\assets\hit-logo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045" y="5815330"/>
            <a:ext cx="104838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680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10350356" cy="481901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" altLang="zh-CN" dirty="0" err="1">
                <a:solidFill>
                  <a:schemeClr val="tx1"/>
                </a:solidFill>
                <a:sym typeface="+mn-ea"/>
              </a:rPr>
              <a:t>SaRFT</a:t>
            </a:r>
            <a:r>
              <a:rPr kumimoji="1" lang="en" altLang="zh-CN" dirty="0">
                <a:solidFill>
                  <a:schemeClr val="tx1"/>
                </a:solidFill>
                <a:sym typeface="+mn-ea"/>
              </a:rPr>
              <a:t> exhibits consistent superiority across three backbones under both full-parameter and </a:t>
            </a:r>
            <a:r>
              <a:rPr kumimoji="1" lang="en" altLang="zh-CN" dirty="0" err="1">
                <a:solidFill>
                  <a:schemeClr val="tx1"/>
                </a:solidFill>
                <a:sym typeface="+mn-ea"/>
              </a:rPr>
              <a:t>LoRA</a:t>
            </a:r>
            <a:r>
              <a:rPr kumimoji="1" lang="en" altLang="zh-CN" dirty="0">
                <a:solidFill>
                  <a:schemeClr val="tx1"/>
                </a:solidFill>
                <a:sym typeface="+mn-ea"/>
              </a:rPr>
              <a:t> fine-tuning settings.</a:t>
            </a:r>
            <a:endParaRPr kumimoji="1" lang="en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  <p:pic>
        <p:nvPicPr>
          <p:cNvPr id="4" name="图片 3" descr="表格&#10;&#10;描述已自动生成">
            <a:extLst>
              <a:ext uri="{FF2B5EF4-FFF2-40B4-BE49-F238E27FC236}">
                <a16:creationId xmlns:a16="http://schemas.microsoft.com/office/drawing/2014/main" id="{BF54AE11-697D-FDE2-30F3-E90FB3C13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165" y="2557898"/>
            <a:ext cx="6442648" cy="420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30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10350356" cy="481901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" altLang="zh-CN" dirty="0" err="1">
                <a:solidFill>
                  <a:schemeClr val="tx1"/>
                </a:solidFill>
                <a:sym typeface="+mn-ea"/>
              </a:rPr>
              <a:t>SaRFT</a:t>
            </a:r>
            <a:r>
              <a:rPr kumimoji="1" lang="en" altLang="zh-CN" dirty="0">
                <a:solidFill>
                  <a:schemeClr val="tx1"/>
                </a:solidFill>
                <a:sym typeface="+mn-ea"/>
              </a:rPr>
              <a:t> exhibits consistent superiority across three backbones under both full-parameter and </a:t>
            </a:r>
            <a:r>
              <a:rPr kumimoji="1" lang="en" altLang="zh-CN" dirty="0" err="1">
                <a:solidFill>
                  <a:schemeClr val="tx1"/>
                </a:solidFill>
                <a:sym typeface="+mn-ea"/>
              </a:rPr>
              <a:t>LoRA</a:t>
            </a:r>
            <a:r>
              <a:rPr kumimoji="1" lang="en" altLang="zh-CN" dirty="0">
                <a:solidFill>
                  <a:schemeClr val="tx1"/>
                </a:solidFill>
                <a:sym typeface="+mn-ea"/>
              </a:rPr>
              <a:t> fine-tuning settings.</a:t>
            </a:r>
            <a:endParaRPr kumimoji="1" lang="en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  <p:pic>
        <p:nvPicPr>
          <p:cNvPr id="5" name="图片 4" descr="表格&#10;&#10;描述已自动生成">
            <a:extLst>
              <a:ext uri="{FF2B5EF4-FFF2-40B4-BE49-F238E27FC236}">
                <a16:creationId xmlns:a16="http://schemas.microsoft.com/office/drawing/2014/main" id="{3CDCAC66-3B46-1FB7-65D4-197629072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38" y="2496400"/>
            <a:ext cx="6095731" cy="43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25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10350356" cy="481901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" altLang="zh-CN" dirty="0" err="1">
                <a:solidFill>
                  <a:schemeClr val="tx1"/>
                </a:solidFill>
                <a:sym typeface="+mn-ea"/>
              </a:rPr>
              <a:t>SaRFT</a:t>
            </a:r>
            <a:r>
              <a:rPr kumimoji="1" lang="en" altLang="zh-CN" dirty="0">
                <a:solidFill>
                  <a:schemeClr val="tx1"/>
                </a:solidFill>
                <a:sym typeface="+mn-ea"/>
              </a:rPr>
              <a:t> exhibits role-adaptive data selection</a:t>
            </a:r>
            <a:endParaRPr kumimoji="1" lang="en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  <p:pic>
        <p:nvPicPr>
          <p:cNvPr id="8" name="图片 7" descr="图表&#10;&#10;描述已自动生成">
            <a:extLst>
              <a:ext uri="{FF2B5EF4-FFF2-40B4-BE49-F238E27FC236}">
                <a16:creationId xmlns:a16="http://schemas.microsoft.com/office/drawing/2014/main" id="{445A8A0F-5EB6-D141-1E39-627ED8D1A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32" y="2214686"/>
            <a:ext cx="6658080" cy="434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57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ctrTitle"/>
          </p:nvPr>
        </p:nvSpPr>
        <p:spPr>
          <a:xfrm>
            <a:off x="819785" y="2231499"/>
            <a:ext cx="10552430" cy="1737453"/>
          </a:xfrm>
        </p:spPr>
        <p:txBody>
          <a:bodyPr>
            <a:normAutofit/>
          </a:bodyPr>
          <a:lstStyle/>
          <a:p>
            <a:r>
              <a:rPr lang="en" altLang="zh-CN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MPO: Multilingual Safety Alignment </a:t>
            </a:r>
            <a:br>
              <a:rPr lang="en" altLang="zh-CN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zh-CN" sz="3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via Reward Gap Optimization </a:t>
            </a:r>
            <a:endParaRPr lang="en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2" name="Picture 2" descr="D:\scir\sync\我的坚果云\assets\hit-logo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045" y="5815330"/>
            <a:ext cx="104838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545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17980"/>
            <a:ext cx="10669270" cy="536829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" altLang="zh-CN" dirty="0"/>
              <a:t>Ensuring</a:t>
            </a:r>
            <a:r>
              <a:rPr lang="zh-CN" altLang="en-US" dirty="0"/>
              <a:t> </a:t>
            </a:r>
            <a:r>
              <a:rPr lang="en-US" altLang="zh-CN" dirty="0"/>
              <a:t>safety</a:t>
            </a:r>
            <a:r>
              <a:rPr lang="zh-CN" altLang="en-US" dirty="0"/>
              <a:t> </a:t>
            </a:r>
            <a:r>
              <a:rPr lang="en-US" altLang="zh-CN" dirty="0"/>
              <a:t>deployment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LLMs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gained</a:t>
            </a:r>
            <a:r>
              <a:rPr lang="zh-CN" altLang="en-US" dirty="0"/>
              <a:t> </a:t>
            </a:r>
            <a:r>
              <a:rPr lang="en-US" altLang="zh-CN" dirty="0"/>
              <a:t>much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attentions</a:t>
            </a:r>
          </a:p>
          <a:p>
            <a:pPr>
              <a:lnSpc>
                <a:spcPct val="130000"/>
              </a:lnSpc>
            </a:pP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efforts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centered</a:t>
            </a:r>
            <a:r>
              <a:rPr lang="zh-CN" altLang="en-US" dirty="0"/>
              <a:t> </a:t>
            </a:r>
            <a:r>
              <a:rPr lang="en-US" altLang="zh-CN" dirty="0"/>
              <a:t>around</a:t>
            </a:r>
            <a:r>
              <a:rPr lang="zh-CN" altLang="en-US" dirty="0"/>
              <a:t> </a:t>
            </a:r>
            <a:r>
              <a:rPr lang="en-US" altLang="zh-CN" dirty="0"/>
              <a:t>English</a:t>
            </a:r>
            <a:endParaRPr lang="en" altLang="zh-CN" dirty="0"/>
          </a:p>
        </p:txBody>
      </p:sp>
      <p:pic>
        <p:nvPicPr>
          <p:cNvPr id="4" name="图片 3" descr="图示&#10;&#10;描述已自动生成">
            <a:extLst>
              <a:ext uri="{FF2B5EF4-FFF2-40B4-BE49-F238E27FC236}">
                <a16:creationId xmlns:a16="http://schemas.microsoft.com/office/drawing/2014/main" id="{D6DD3064-B516-8403-C701-5CB07CDA3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59" y="2943543"/>
            <a:ext cx="9603082" cy="30318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0C05E2E-BD64-C79E-5172-E7D72B2068C3}"/>
              </a:ext>
            </a:extLst>
          </p:cNvPr>
          <p:cNvSpPr txBox="1"/>
          <p:nvPr/>
        </p:nvSpPr>
        <p:spPr>
          <a:xfrm>
            <a:off x="113665" y="6412865"/>
            <a:ext cx="11933722" cy="336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</a:pPr>
            <a:r>
              <a:rPr lang="en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Deng Y, Zhang W, Pan S J, et al. Multilingual jailbreak challenges in large language models[J]. </a:t>
            </a:r>
            <a:r>
              <a:rPr lang="en" altLang="zh-CN" sz="12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arXiv:2310.06474, 2023.</a:t>
            </a:r>
            <a:endParaRPr lang="en-US" altLang="zh-CN" sz="1200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8151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Motivation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17980"/>
            <a:ext cx="10669270" cy="536829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" altLang="zh-CN" dirty="0"/>
              <a:t>RLHF has become the primary paradigm for safety alignment in LLMs</a:t>
            </a:r>
          </a:p>
          <a:p>
            <a:pPr lvl="1">
              <a:lnSpc>
                <a:spcPct val="130000"/>
              </a:lnSpc>
            </a:pPr>
            <a:r>
              <a:rPr lang="en-US" altLang="zh-CN" dirty="0"/>
              <a:t>PPO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DPO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variants</a:t>
            </a:r>
          </a:p>
          <a:p>
            <a:pPr>
              <a:lnSpc>
                <a:spcPct val="130000"/>
              </a:lnSpc>
            </a:pPr>
            <a:r>
              <a:rPr lang="en-US" altLang="zh-CN" dirty="0"/>
              <a:t>Challenge</a:t>
            </a:r>
            <a:r>
              <a:rPr lang="zh-CN" altLang="en-US" dirty="0"/>
              <a:t> </a:t>
            </a:r>
            <a:r>
              <a:rPr lang="en-US" altLang="zh-CN" dirty="0"/>
              <a:t>within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paradigm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b="1" dirty="0"/>
              <a:t>Especially</a:t>
            </a:r>
            <a:r>
              <a:rPr lang="zh-CN" altLang="en-US" b="1" dirty="0"/>
              <a:t> </a:t>
            </a:r>
            <a:r>
              <a:rPr lang="en-US" altLang="zh-CN" b="1" dirty="0"/>
              <a:t>for</a:t>
            </a:r>
            <a:r>
              <a:rPr lang="zh-CN" altLang="en-US" b="1" dirty="0"/>
              <a:t> </a:t>
            </a:r>
            <a:r>
              <a:rPr lang="en-US" altLang="zh-CN" b="1" dirty="0"/>
              <a:t>multilingual</a:t>
            </a:r>
            <a:r>
              <a:rPr lang="zh-CN" altLang="en-US" b="1" dirty="0"/>
              <a:t> </a:t>
            </a:r>
            <a:r>
              <a:rPr lang="en-US" altLang="zh-CN" b="1" dirty="0"/>
              <a:t>settings</a:t>
            </a:r>
            <a:r>
              <a:rPr lang="en-US" altLang="zh-CN" dirty="0"/>
              <a:t>)</a:t>
            </a:r>
          </a:p>
          <a:p>
            <a:pPr lvl="1">
              <a:lnSpc>
                <a:spcPct val="130000"/>
              </a:lnSpc>
            </a:pPr>
            <a:r>
              <a:rPr lang="en-US" altLang="zh-CN" dirty="0"/>
              <a:t>Cost-extensive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preference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labeling</a:t>
            </a:r>
          </a:p>
          <a:p>
            <a:pPr lvl="1">
              <a:lnSpc>
                <a:spcPct val="130000"/>
              </a:lnSpc>
            </a:pPr>
            <a:r>
              <a:rPr lang="en-US" altLang="zh-CN" dirty="0"/>
              <a:t>Off-the-shell</a:t>
            </a:r>
            <a:r>
              <a:rPr lang="zh-CN" altLang="en-US" dirty="0"/>
              <a:t> </a:t>
            </a:r>
            <a:r>
              <a:rPr lang="en-US" altLang="zh-CN" dirty="0"/>
              <a:t>translation</a:t>
            </a:r>
            <a:r>
              <a:rPr lang="zh-CN" altLang="en-US" dirty="0"/>
              <a:t> </a:t>
            </a:r>
            <a:r>
              <a:rPr lang="en-US" altLang="zh-CN" dirty="0"/>
              <a:t>tools</a:t>
            </a:r>
            <a:r>
              <a:rPr lang="zh-CN" altLang="en-US" dirty="0"/>
              <a:t> </a:t>
            </a:r>
            <a:r>
              <a:rPr lang="en-US" altLang="zh-CN" dirty="0"/>
              <a:t>result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" altLang="zh-CN" b="1" i="1" dirty="0"/>
              <a:t>noisy </a:t>
            </a:r>
            <a:r>
              <a:rPr lang="en-US" altLang="zh-CN" b="1" i="1" dirty="0"/>
              <a:t>data</a:t>
            </a:r>
          </a:p>
          <a:p>
            <a:pPr lvl="2">
              <a:lnSpc>
                <a:spcPct val="130000"/>
              </a:lnSpc>
            </a:pPr>
            <a:r>
              <a:rPr lang="en-US" altLang="zh-CN" dirty="0"/>
              <a:t>Prevailing preference learning paradigms are highly sensitive to noisy data </a:t>
            </a:r>
          </a:p>
          <a:p>
            <a:pPr lvl="2">
              <a:lnSpc>
                <a:spcPct val="130000"/>
              </a:lnSpc>
            </a:pPr>
            <a:r>
              <a:rPr lang="en-US" altLang="zh-CN" dirty="0"/>
              <a:t>Noise-induced errors may even cause safety misalignment </a:t>
            </a:r>
          </a:p>
          <a:p>
            <a:pPr lvl="2">
              <a:lnSpc>
                <a:spcPct val="130000"/>
              </a:lnSpc>
            </a:pPr>
            <a:endParaRPr lang="en-US" altLang="zh-CN" b="1" i="1" dirty="0"/>
          </a:p>
          <a:p>
            <a:pPr>
              <a:lnSpc>
                <a:spcPct val="130000"/>
              </a:lnSpc>
            </a:pPr>
            <a:endParaRPr lang="en-US" altLang="zh-CN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96F5D81-C904-9931-29C5-AB1736B2BF26}"/>
              </a:ext>
            </a:extLst>
          </p:cNvPr>
          <p:cNvSpPr txBox="1"/>
          <p:nvPr/>
        </p:nvSpPr>
        <p:spPr>
          <a:xfrm>
            <a:off x="129139" y="6166285"/>
            <a:ext cx="11933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Provably robust </a:t>
            </a:r>
            <a:r>
              <a:rPr lang="en" altLang="zh-CN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dpo</a:t>
            </a:r>
            <a:r>
              <a:rPr lang="en" altLang="zh-CN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Aligning language models with noisy feedback. </a:t>
            </a:r>
            <a:r>
              <a:rPr lang="en-US" altLang="zh-CN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ICML</a:t>
            </a:r>
            <a:r>
              <a:rPr lang="zh-CN" altLang="en-US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2024.</a:t>
            </a:r>
          </a:p>
          <a:p>
            <a:r>
              <a:rPr lang="en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Dissecting safety challenges of LLMs in multilingual contexts.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ACL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Findings.</a:t>
            </a:r>
          </a:p>
          <a:p>
            <a:r>
              <a:rPr lang="en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Unintentional unalignment: Likelihood displacement in direct preference optimization. </a:t>
            </a:r>
          </a:p>
          <a:p>
            <a:endParaRPr lang="e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FCDA485-493C-D8F0-A63F-C1D7132CA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03" y="1988098"/>
            <a:ext cx="5822594" cy="19371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Motivation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17980"/>
            <a:ext cx="10669270" cy="132556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/>
              <a:t>The </a:t>
            </a:r>
            <a:r>
              <a:rPr lang="en-US" altLang="zh-CN" b="1" i="1" dirty="0">
                <a:solidFill>
                  <a:srgbClr val="C00000"/>
                </a:solidFill>
              </a:rPr>
              <a:t>implicit reward gap </a:t>
            </a:r>
            <a:r>
              <a:rPr lang="en-US" altLang="zh-CN" dirty="0"/>
              <a:t>strongly correlates with multilingual safety performance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552D9CD-9ACC-6C34-8C77-5FBD1376F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925230"/>
            <a:ext cx="7772400" cy="293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02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Method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17980"/>
            <a:ext cx="10669270" cy="132556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/>
              <a:t>MPO:</a:t>
            </a:r>
            <a:r>
              <a:rPr lang="zh-CN" altLang="en-US" dirty="0"/>
              <a:t> </a:t>
            </a:r>
            <a:r>
              <a:rPr lang="en-US" altLang="zh-CN" dirty="0"/>
              <a:t>Multilingual</a:t>
            </a:r>
            <a:r>
              <a:rPr lang="zh-CN" altLang="en-US" dirty="0"/>
              <a:t> </a:t>
            </a:r>
            <a:r>
              <a:rPr lang="en-US" altLang="zh-CN" dirty="0"/>
              <a:t>Reward</a:t>
            </a:r>
            <a:r>
              <a:rPr lang="zh-CN" altLang="en-US" dirty="0"/>
              <a:t> </a:t>
            </a:r>
            <a:r>
              <a:rPr lang="en-US" altLang="zh-CN" dirty="0"/>
              <a:t>Gap</a:t>
            </a:r>
            <a:r>
              <a:rPr lang="zh-CN" altLang="en-US" dirty="0"/>
              <a:t> </a:t>
            </a:r>
            <a:r>
              <a:rPr lang="en-US" altLang="zh-CN" dirty="0"/>
              <a:t>Optimization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274A299-EADC-47E7-4B1E-D33B3181F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0761"/>
            <a:ext cx="5680896" cy="44934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9B77CE-96EA-B91A-6105-D727E9D28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883" y="2216627"/>
            <a:ext cx="3606800" cy="825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513E4-B99D-69CB-7CC3-869CCAC16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83" y="3255218"/>
            <a:ext cx="4597400" cy="12446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66F55AC-DDCA-B9D7-9B39-ECE72211D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23" y="4874594"/>
            <a:ext cx="2844821" cy="73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8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10350356" cy="481901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" altLang="zh-CN" dirty="0">
                <a:solidFill>
                  <a:schemeClr val="tx1"/>
                </a:solidFill>
                <a:sym typeface="+mn-ea"/>
              </a:rPr>
              <a:t>Model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s</a:t>
            </a:r>
          </a:p>
          <a:p>
            <a:pPr lvl="1">
              <a:lnSpc>
                <a:spcPct val="120000"/>
              </a:lnSpc>
            </a:pPr>
            <a:r>
              <a:rPr kumimoji="1" lang="en" altLang="zh-CN" dirty="0">
                <a:solidFill>
                  <a:schemeClr val="tx1"/>
                </a:solidFill>
                <a:sym typeface="+mn-ea"/>
              </a:rPr>
              <a:t>LLaMA-3</a:t>
            </a:r>
            <a:r>
              <a:rPr kumimoji="1" lang="en-US" altLang="zh-CN" dirty="0">
                <a:sym typeface="+mn-ea"/>
              </a:rPr>
              <a:t>.1</a:t>
            </a:r>
            <a:r>
              <a:rPr kumimoji="1" lang="en" altLang="zh-CN" dirty="0">
                <a:solidFill>
                  <a:schemeClr val="tx1"/>
                </a:solidFill>
                <a:sym typeface="+mn-ea"/>
              </a:rPr>
              <a:t>-8B-Instruct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,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Gemma-2-9b-it,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Qwen2.5-7B-Instruct</a:t>
            </a:r>
            <a:endParaRPr kumimoji="1" lang="en-US" altLang="zh-CN" dirty="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20000"/>
              </a:lnSpc>
            </a:pP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Languages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High-Resource: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Chinese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(</a:t>
            </a:r>
            <a:r>
              <a:rPr kumimoji="1" lang="en-US" altLang="zh-CN" dirty="0" err="1">
                <a:solidFill>
                  <a:schemeClr val="tx1"/>
                </a:solidFill>
                <a:sym typeface="+mn-ea"/>
              </a:rPr>
              <a:t>Zh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)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and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Japanese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(</a:t>
            </a:r>
            <a:r>
              <a:rPr kumimoji="1" lang="en-US" altLang="zh-CN" dirty="0" err="1">
                <a:solidFill>
                  <a:schemeClr val="tx1"/>
                </a:solidFill>
                <a:sym typeface="+mn-ea"/>
              </a:rPr>
              <a:t>Jp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)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Mid-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Resource: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Arabic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(</a:t>
            </a:r>
            <a:r>
              <a:rPr kumimoji="1" lang="en-US" altLang="zh-CN" dirty="0" err="1">
                <a:solidFill>
                  <a:schemeClr val="tx1"/>
                </a:solidFill>
                <a:sym typeface="+mn-ea"/>
              </a:rPr>
              <a:t>Ar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)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and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Korean</a:t>
            </a:r>
            <a:r>
              <a:rPr kumimoji="1" lang="zh-CN" altLang="en-US" dirty="0">
                <a:solidFill>
                  <a:schemeClr val="tx1"/>
                </a:solidFill>
                <a:sym typeface="+mn-ea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(Ko)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Low-Resource: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Bengali (Bn)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and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Swahili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(</a:t>
            </a:r>
            <a:r>
              <a:rPr kumimoji="1" lang="en-US" altLang="zh-CN" dirty="0" err="1">
                <a:sym typeface="+mn-ea"/>
              </a:rPr>
              <a:t>Sw</a:t>
            </a:r>
            <a:r>
              <a:rPr kumimoji="1" lang="en-US" altLang="zh-CN" dirty="0">
                <a:sym typeface="+mn-ea"/>
              </a:rPr>
              <a:t>)</a:t>
            </a:r>
          </a:p>
          <a:p>
            <a:pPr lvl="2">
              <a:lnSpc>
                <a:spcPct val="120000"/>
              </a:lnSpc>
            </a:pPr>
            <a:endParaRPr kumimoji="1" lang="en" altLang="zh-CN" dirty="0">
              <a:solidFill>
                <a:schemeClr val="tx1"/>
              </a:solidFill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" altLang="zh-CN" dirty="0">
              <a:solidFill>
                <a:schemeClr val="tx1"/>
              </a:solidFill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288439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10350356" cy="481901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dirty="0">
                <a:solidFill>
                  <a:schemeClr val="tx1"/>
                </a:solidFill>
                <a:sym typeface="+mn-ea"/>
              </a:rPr>
              <a:t>MPO exhibits robust performance across various benchmarks and backbones</a:t>
            </a:r>
          </a:p>
          <a:p>
            <a:pPr lvl="2">
              <a:lnSpc>
                <a:spcPct val="120000"/>
              </a:lnSpc>
            </a:pPr>
            <a:endParaRPr kumimoji="1" lang="en" altLang="zh-CN" dirty="0">
              <a:solidFill>
                <a:schemeClr val="tx1"/>
              </a:solidFill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" altLang="zh-CN" dirty="0">
              <a:solidFill>
                <a:schemeClr val="tx1"/>
              </a:solidFill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D1E2F1-F2D4-F71B-3AE5-599A2D8C3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77005"/>
            <a:ext cx="7772400" cy="451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14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17980"/>
            <a:ext cx="9774836" cy="536829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/>
              <a:t>Even well-aligned models remain vulnerable to jailbreak attacks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E0F7C38-F310-C9FF-348C-324536818626}"/>
              </a:ext>
            </a:extLst>
          </p:cNvPr>
          <p:cNvGrpSpPr/>
          <p:nvPr/>
        </p:nvGrpSpPr>
        <p:grpSpPr>
          <a:xfrm>
            <a:off x="2724896" y="2497564"/>
            <a:ext cx="6001444" cy="2918413"/>
            <a:chOff x="2062206" y="2805323"/>
            <a:chExt cx="7220531" cy="300646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47C0F0D-2222-F5D7-40A7-B2ABB4406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0664" y="2805323"/>
              <a:ext cx="6507930" cy="124735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D22DEC4-356F-7257-9772-FC0EF403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30664" y="4354259"/>
              <a:ext cx="6552073" cy="1457530"/>
            </a:xfrm>
            <a:prstGeom prst="rect">
              <a:avLst/>
            </a:prstGeom>
          </p:spPr>
        </p:pic>
        <p:sp>
          <p:nvSpPr>
            <p:cNvPr id="9" name="箭头: 左弧形 8">
              <a:extLst>
                <a:ext uri="{FF2B5EF4-FFF2-40B4-BE49-F238E27FC236}">
                  <a16:creationId xmlns:a16="http://schemas.microsoft.com/office/drawing/2014/main" id="{65542F0D-3042-52B1-8833-15DAC5D9DFBE}"/>
                </a:ext>
              </a:extLst>
            </p:cNvPr>
            <p:cNvSpPr/>
            <p:nvPr/>
          </p:nvSpPr>
          <p:spPr>
            <a:xfrm>
              <a:off x="2062206" y="3484435"/>
              <a:ext cx="668458" cy="1652227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B9A6CAAE-DDA0-6218-8D64-FD77081122BD}"/>
              </a:ext>
            </a:extLst>
          </p:cNvPr>
          <p:cNvSpPr txBox="1"/>
          <p:nvPr/>
        </p:nvSpPr>
        <p:spPr>
          <a:xfrm>
            <a:off x="126495" y="6487097"/>
            <a:ext cx="71137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Zou et al. Universal and Transferable Adversarial Attacks on Aligned Language Models .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2307.15043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10350356" cy="48190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" altLang="zh-CN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MPO maintains multilingual utility</a:t>
            </a:r>
          </a:p>
          <a:p>
            <a:pPr lvl="1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MT-Bench: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Multi-Turn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Instruction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</a:t>
            </a:r>
          </a:p>
          <a:p>
            <a:pPr lvl="1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M-MMLU: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</a:p>
          <a:p>
            <a:pPr lvl="1">
              <a:lnSpc>
                <a:spcPct val="150000"/>
              </a:lnSpc>
            </a:pP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MGSM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Reasoning</a:t>
            </a:r>
            <a:endParaRPr lang="e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45B916-8B06-722B-A9B3-D8F357957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75" y="4027487"/>
            <a:ext cx="5751050" cy="23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08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10350356" cy="4819015"/>
          </a:xfrm>
        </p:spPr>
        <p:txBody>
          <a:bodyPr>
            <a:normAutofit/>
          </a:bodyPr>
          <a:lstStyle/>
          <a:p>
            <a:r>
              <a:rPr lang="en-US" altLang="zh-CN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Ablation</a:t>
            </a:r>
            <a:r>
              <a:rPr lang="zh-CN" alt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reward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dominant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9BE1355-197E-A9C4-B4FA-2F3967762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" y="2559634"/>
            <a:ext cx="6550165" cy="371787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916579-A287-7BA4-3BBA-463972230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43" y="3195261"/>
            <a:ext cx="5618257" cy="220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10350356" cy="48190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Ablation</a:t>
            </a:r>
            <a:r>
              <a:rPr lang="zh-CN" alt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lvl="1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KL-divergence-based constraint restricts the alignment of reward gap distributions across different languages </a:t>
            </a:r>
          </a:p>
          <a:p>
            <a:pPr lvl="1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Length normalization (LN) in reward gap computation results in biased reward gap values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6119771-C9D0-9B97-7256-13262AFBD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41" y="4027487"/>
            <a:ext cx="10223676" cy="192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06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10350356" cy="48190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preference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594EB9-2B9E-FDBD-5AF2-6E3A3174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7" y="2513215"/>
            <a:ext cx="11665705" cy="342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46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10350356" cy="48190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45C9BA-85F5-5915-32A0-1ECDF9631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04" y="2339099"/>
            <a:ext cx="9951592" cy="306124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2A2B63C-A243-EDEF-59CC-10FFEEE12905}"/>
              </a:ext>
            </a:extLst>
          </p:cNvPr>
          <p:cNvSpPr txBox="1"/>
          <p:nvPr/>
        </p:nvSpPr>
        <p:spPr>
          <a:xfrm>
            <a:off x="2398957" y="5533946"/>
            <a:ext cx="2850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Reward</a:t>
            </a:r>
            <a:r>
              <a:rPr kumimoji="1"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</a:t>
            </a:r>
            <a:r>
              <a:rPr kumimoji="1"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across</a:t>
            </a:r>
            <a:r>
              <a:rPr kumimoji="1"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kumimoji="1"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languages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5F21E38-265C-4747-F695-21CBA42FA08B}"/>
              </a:ext>
            </a:extLst>
          </p:cNvPr>
          <p:cNvSpPr txBox="1"/>
          <p:nvPr/>
        </p:nvSpPr>
        <p:spPr>
          <a:xfrm>
            <a:off x="7553663" y="5533945"/>
            <a:ext cx="2850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</a:t>
            </a:r>
            <a:r>
              <a:rPr kumimoji="1"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</a:t>
            </a:r>
            <a:endParaRPr kumimoji="1"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973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1" y="1617980"/>
            <a:ext cx="8500671" cy="48190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" altLang="zh-CN" dirty="0"/>
              <a:t>The safety risks of LLMs</a:t>
            </a:r>
            <a:r>
              <a:rPr lang="zh-CN" altLang="en-US" dirty="0"/>
              <a:t> </a:t>
            </a:r>
            <a:r>
              <a:rPr lang="en" altLang="zh-CN" dirty="0"/>
              <a:t>are everywhere</a:t>
            </a:r>
          </a:p>
          <a:p>
            <a:pPr lvl="1">
              <a:lnSpc>
                <a:spcPct val="150000"/>
              </a:lnSpc>
            </a:pPr>
            <a:r>
              <a:rPr lang="en" altLang="zh-CN" dirty="0"/>
              <a:t>Jailbreak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downstream</a:t>
            </a:r>
            <a:r>
              <a:rPr lang="zh-CN" altLang="en-US" dirty="0"/>
              <a:t> </a:t>
            </a:r>
            <a:r>
              <a:rPr lang="en-US" altLang="zh-CN" dirty="0"/>
              <a:t>applications,</a:t>
            </a:r>
            <a:r>
              <a:rPr lang="zh-CN" altLang="en-US" dirty="0"/>
              <a:t> </a:t>
            </a:r>
            <a:r>
              <a:rPr lang="en-US" altLang="zh-CN" dirty="0"/>
              <a:t>multilingual</a:t>
            </a:r>
            <a:r>
              <a:rPr lang="zh-CN" altLang="en-US" dirty="0"/>
              <a:t> </a:t>
            </a:r>
            <a:r>
              <a:rPr lang="en-US" altLang="zh-CN" dirty="0"/>
              <a:t>settings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</a:p>
          <a:p>
            <a:pPr>
              <a:lnSpc>
                <a:spcPct val="150000"/>
              </a:lnSpc>
            </a:pPr>
            <a:r>
              <a:rPr lang="en" altLang="zh-CN" dirty="0"/>
              <a:t>Ensuring the responsible deployment and application of LLMs is a long way to go</a:t>
            </a:r>
          </a:p>
          <a:p>
            <a:pPr>
              <a:lnSpc>
                <a:spcPct val="150000"/>
              </a:lnSpc>
            </a:pPr>
            <a:endParaRPr lang="en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Summay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12770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0" y="1617980"/>
            <a:ext cx="10335895" cy="44646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Post-Training-Based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Methods</a:t>
            </a:r>
          </a:p>
          <a:p>
            <a:pPr lvl="1">
              <a:lnSpc>
                <a:spcPct val="120000"/>
              </a:lnSpc>
            </a:pPr>
            <a:r>
              <a:rPr kumimoji="1" lang="en-US" altLang="zh-CN" sz="2000" dirty="0"/>
              <a:t>Refusal/Adversary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Training</a:t>
            </a:r>
          </a:p>
          <a:p>
            <a:pPr lvl="2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  <a:p>
            <a:pPr lvl="2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r>
              <a:rPr kumimoji="1" lang="en-US" altLang="zh-CN" sz="2000" dirty="0"/>
              <a:t>Preference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Optimization</a:t>
            </a: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kumimoji="1" lang="en-US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r>
              <a:rPr kumimoji="1" lang="en-US" altLang="zh-CN" sz="2000" dirty="0"/>
              <a:t>Machine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Unlearning</a:t>
            </a:r>
            <a:endParaRPr kumimoji="1"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Related Works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8740" y="6448695"/>
            <a:ext cx="6920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Yao Y, Xu X, Liu Y. Large language model unlearning[J]. </a:t>
            </a:r>
            <a:r>
              <a:rPr lang="en" altLang="zh-CN" sz="12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" altLang="zh-CN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arXiv:2310.10683, 2023.</a:t>
            </a:r>
            <a:endParaRPr kumimoji="1"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图片包含 应用程序&#10;&#10;描述已自动生成">
            <a:extLst>
              <a:ext uri="{FF2B5EF4-FFF2-40B4-BE49-F238E27FC236}">
                <a16:creationId xmlns:a16="http://schemas.microsoft.com/office/drawing/2014/main" id="{21C5D532-03B5-9AA0-3AE6-139FE7405A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23" y="5102211"/>
            <a:ext cx="3231247" cy="6758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9CAC33-14B1-4077-D1B6-7E9994943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31" y="2633556"/>
            <a:ext cx="5289453" cy="619973"/>
          </a:xfrm>
          <a:prstGeom prst="rect">
            <a:avLst/>
          </a:prstGeom>
        </p:spPr>
      </p:pic>
      <p:pic>
        <p:nvPicPr>
          <p:cNvPr id="7" name="图片 6" descr="图形用户界面, 应用程序&#10;&#10;描述已自动生成">
            <a:extLst>
              <a:ext uri="{FF2B5EF4-FFF2-40B4-BE49-F238E27FC236}">
                <a16:creationId xmlns:a16="http://schemas.microsoft.com/office/drawing/2014/main" id="{404C6E69-D593-BD87-FF7A-DA8E67D8A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31" y="3783585"/>
            <a:ext cx="5289453" cy="8957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0" y="1617980"/>
            <a:ext cx="10335895" cy="44646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Drawbacks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Computationally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expensive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Sensitive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to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quality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of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training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data</a:t>
            </a:r>
          </a:p>
          <a:p>
            <a:pPr lvl="1">
              <a:lnSpc>
                <a:spcPct val="120000"/>
              </a:lnSpc>
            </a:pPr>
            <a:r>
              <a:rPr lang="en" altLang="zh-CN" dirty="0"/>
              <a:t>May not be scalable</a:t>
            </a:r>
            <a:endParaRPr kumimoji="1" lang="en-US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Related Works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0" y="1617980"/>
            <a:ext cx="6211523" cy="44646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Activation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Steering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–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Training-Free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directly manipulating a model’s internal representations along the rejection direction </a:t>
            </a: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Related Works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8739" y="6316345"/>
            <a:ext cx="962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200" b="0" i="0" dirty="0">
                <a:solidFill>
                  <a:srgbClr val="222222"/>
                </a:solidFill>
                <a:effectLst/>
                <a:latin typeface="Times New Roman" panose="02020503050405090304" pitchFamily="18" charset="0"/>
                <a:cs typeface="Times New Roman" panose="02020503050405090304" pitchFamily="18" charset="0"/>
              </a:rPr>
              <a:t>Turner A M, </a:t>
            </a:r>
            <a:r>
              <a:rPr lang="en-GB" altLang="zh-CN" sz="1200" b="0" i="0" dirty="0" err="1">
                <a:solidFill>
                  <a:srgbClr val="222222"/>
                </a:solidFill>
                <a:effectLst/>
                <a:latin typeface="Times New Roman" panose="02020503050405090304" pitchFamily="18" charset="0"/>
                <a:cs typeface="Times New Roman" panose="02020503050405090304" pitchFamily="18" charset="0"/>
              </a:rPr>
              <a:t>Thiergart</a:t>
            </a:r>
            <a:r>
              <a:rPr lang="en-GB" altLang="zh-CN" sz="1200" b="0" i="0" dirty="0">
                <a:solidFill>
                  <a:srgbClr val="222222"/>
                </a:solidFill>
                <a:effectLst/>
                <a:latin typeface="Times New Roman" panose="02020503050405090304" pitchFamily="18" charset="0"/>
                <a:cs typeface="Times New Roman" panose="02020503050405090304" pitchFamily="18" charset="0"/>
              </a:rPr>
              <a:t> L, Leech G, et al. Activation addition: Steering language models without optimization[J]. </a:t>
            </a:r>
            <a:r>
              <a:rPr lang="en-GB" altLang="zh-CN" sz="1200" b="0" i="0" dirty="0" err="1">
                <a:solidFill>
                  <a:srgbClr val="222222"/>
                </a:solidFill>
                <a:effectLst/>
                <a:latin typeface="Times New Roman" panose="02020503050405090304" pitchFamily="18" charset="0"/>
                <a:cs typeface="Times New Roman" panose="02020503050405090304" pitchFamily="18" charset="0"/>
              </a:rPr>
              <a:t>arXiv</a:t>
            </a:r>
            <a:r>
              <a:rPr lang="en-GB" altLang="zh-CN" sz="1200" b="0" i="0" dirty="0">
                <a:solidFill>
                  <a:srgbClr val="222222"/>
                </a:solidFill>
                <a:effectLst/>
                <a:latin typeface="Times New Roman" panose="02020503050405090304" pitchFamily="18" charset="0"/>
                <a:cs typeface="Times New Roman" panose="02020503050405090304" pitchFamily="18" charset="0"/>
              </a:rPr>
              <a:t> e-prints, 2023: </a:t>
            </a:r>
            <a:r>
              <a:rPr lang="en-GB" altLang="zh-CN" sz="1200" b="0" i="0" dirty="0" err="1">
                <a:solidFill>
                  <a:srgbClr val="222222"/>
                </a:solidFill>
                <a:effectLst/>
                <a:latin typeface="Times New Roman" panose="02020503050405090304" pitchFamily="18" charset="0"/>
                <a:cs typeface="Times New Roman" panose="02020503050405090304" pitchFamily="18" charset="0"/>
              </a:rPr>
              <a:t>arXiv</a:t>
            </a:r>
            <a:r>
              <a:rPr lang="en-GB" altLang="zh-CN" sz="1200" b="0" i="0" dirty="0">
                <a:solidFill>
                  <a:srgbClr val="222222"/>
                </a:solidFill>
                <a:effectLst/>
                <a:latin typeface="Times New Roman" panose="02020503050405090304" pitchFamily="18" charset="0"/>
                <a:cs typeface="Times New Roman" panose="02020503050405090304" pitchFamily="18" charset="0"/>
              </a:rPr>
              <a:t>: 2308.10248.</a:t>
            </a:r>
          </a:p>
          <a:p>
            <a:r>
              <a:rPr kumimoji="1" lang="en" altLang="zh-CN" sz="12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Arditi</a:t>
            </a:r>
            <a:r>
              <a:rPr kumimoji="1" lang="en" altLang="zh-CN" sz="1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A, </a:t>
            </a:r>
            <a:r>
              <a:rPr kumimoji="1" lang="en" altLang="zh-CN" sz="12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Obeso</a:t>
            </a:r>
            <a:r>
              <a:rPr kumimoji="1" lang="en" altLang="zh-CN" sz="1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O, Syed A, et al. Refusal in language models is mediated by a single direction[J]. </a:t>
            </a:r>
            <a:r>
              <a:rPr kumimoji="1" lang="en" altLang="zh-CN" sz="12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arXiv</a:t>
            </a:r>
            <a:r>
              <a:rPr kumimoji="1" lang="en" altLang="zh-CN" sz="1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preprint arXiv:2406.11717, 2024.</a:t>
            </a:r>
            <a:endParaRPr kumimoji="1" lang="zh-CN" altLang="en-US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BAC4A4-B219-473F-9077-D6E3A20DAD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14" t="2989" r="4711" b="7496"/>
          <a:stretch/>
        </p:blipFill>
        <p:spPr>
          <a:xfrm rot="8084645">
            <a:off x="7518449" y="2424011"/>
            <a:ext cx="2379517" cy="23838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5FC3872-9ACF-B4D2-0E6D-8E3FCAB942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8485"/>
          <a:stretch/>
        </p:blipFill>
        <p:spPr>
          <a:xfrm>
            <a:off x="7315982" y="2116124"/>
            <a:ext cx="2775659" cy="27355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CFAE3BC-9E5A-0CAF-E5C9-6FB1F3B74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594902">
            <a:off x="8349397" y="2955193"/>
            <a:ext cx="722225" cy="102203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A10B674-C67B-98EF-BEF7-85E13DDBE8E1}"/>
              </a:ext>
            </a:extLst>
          </p:cNvPr>
          <p:cNvSpPr/>
          <p:nvPr/>
        </p:nvSpPr>
        <p:spPr>
          <a:xfrm>
            <a:off x="8393639" y="4059304"/>
            <a:ext cx="1478590" cy="635391"/>
          </a:xfrm>
          <a:prstGeom prst="rect">
            <a:avLst/>
          </a:prstGeom>
          <a:solidFill>
            <a:schemeClr val="bg1">
              <a:alpha val="4620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77096AC-178A-1D3A-4D67-2199B7D3D02C}"/>
                  </a:ext>
                </a:extLst>
              </p:cNvPr>
              <p:cNvSpPr txBox="1"/>
              <p:nvPr/>
            </p:nvSpPr>
            <p:spPr>
              <a:xfrm>
                <a:off x="4819551" y="3680794"/>
                <a:ext cx="2016386" cy="40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p>
                      </m:sSubSup>
                      <m:r>
                        <a:rPr kumimoji="1" lang="en-US" altLang="zh-CN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zh-CN" altLang="en-US" sz="2400" b="1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1" i="1" dirty="0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p>
                      </m:sSubSup>
                      <m:r>
                        <a:rPr kumimoji="1" lang="en-US" altLang="zh-CN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l-GR" altLang="zh-CN" sz="2400" b="1" i="1" smtClean="0"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kumimoji="1"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l-GR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p>
                          <m:r>
                            <a:rPr kumimoji="1" lang="en-US" altLang="zh-CN" sz="24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p>
                      </m:sSup>
                    </m:oMath>
                  </m:oMathPara>
                </a14:m>
                <a:endParaRPr kumimoji="1" lang="zh-CN" altLang="en-US" sz="2400" b="1" dirty="0"/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77096AC-178A-1D3A-4D67-2199B7D3D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551" y="3680794"/>
                <a:ext cx="2016386" cy="403316"/>
              </a:xfrm>
              <a:prstGeom prst="rect">
                <a:avLst/>
              </a:prstGeom>
              <a:blipFill>
                <a:blip r:embed="rId6"/>
                <a:stretch>
                  <a:fillRect l="-3750" t="-3030" r="-62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6990B90-82DD-8C9F-5409-CDD6D4007FD2}"/>
                  </a:ext>
                </a:extLst>
              </p:cNvPr>
              <p:cNvSpPr txBox="1"/>
              <p:nvPr/>
            </p:nvSpPr>
            <p:spPr>
              <a:xfrm>
                <a:off x="1222114" y="3777097"/>
                <a:ext cx="2715751" cy="6173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h𝑎𝑟𝑚𝑓𝑢𝑙</m:t>
                          </m:r>
                        </m:sub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kumimoji="1"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kumimoji="1" lang="en-US" altLang="zh-CN" sz="1600" i="1">
                                      <a:latin typeface="Cambria Math" panose="02040503050406030204" pitchFamily="18" charset="0"/>
                                    </a:rPr>
                                    <m:t>h𝑎𝑟𝑚𝑓𝑢𝑙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kumimoji="1" lang="en-US" altLang="zh-CN" sz="16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kumimoji="1" lang="en-US" altLang="zh-CN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h𝑎𝑟𝑚𝑓𝑢𝑙</m:t>
                              </m:r>
                            </m:sub>
                          </m:s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6990B90-82DD-8C9F-5409-CDD6D4007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114" y="3777097"/>
                <a:ext cx="2715751" cy="617348"/>
              </a:xfrm>
              <a:prstGeom prst="rect">
                <a:avLst/>
              </a:prstGeom>
              <a:blipFill>
                <a:blip r:embed="rId7"/>
                <a:stretch>
                  <a:fillRect l="-465" t="-64000" r="-1860" b="-4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6F3A2B5-EE82-A295-3D90-F97901EBF0CE}"/>
                  </a:ext>
                </a:extLst>
              </p:cNvPr>
              <p:cNvSpPr txBox="1"/>
              <p:nvPr/>
            </p:nvSpPr>
            <p:spPr>
              <a:xfrm>
                <a:off x="1397135" y="4451746"/>
                <a:ext cx="2417393" cy="6183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𝑏𝑒𝑛𝑖𝑔𝑛</m:t>
                          </m:r>
                        </m:sub>
                        <m: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kumimoji="1"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kumimoji="1" lang="en-US" altLang="zh-C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𝑏𝑒𝑛𝑖𝑔𝑛</m:t>
                                  </m:r>
                                </m:sub>
                              </m:sSub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kumimoji="1" lang="en-US" altLang="zh-CN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>
                            <a:rPr kumimoji="1" lang="en-US" altLang="zh-CN" sz="16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kumimoji="1"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𝑏𝑒𝑛𝑖𝑔𝑛</m:t>
                              </m:r>
                            </m:sub>
                          </m:sSub>
                          <m:r>
                            <a:rPr kumimoji="1" lang="en-US" altLang="zh-CN" sz="1600" i="1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r>
                        <a:rPr kumimoji="1" lang="en-US" altLang="zh-CN" sz="160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6F3A2B5-EE82-A295-3D90-F97901EBF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135" y="4451746"/>
                <a:ext cx="2417393" cy="618311"/>
              </a:xfrm>
              <a:prstGeom prst="rect">
                <a:avLst/>
              </a:prstGeom>
              <a:blipFill>
                <a:blip r:embed="rId8"/>
                <a:stretch>
                  <a:fillRect l="-521" t="-64000" r="-2604" b="-4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CE9BE0F3-49A0-7B64-829B-DA64B120DCD8}"/>
                  </a:ext>
                </a:extLst>
              </p:cNvPr>
              <p:cNvSpPr txBox="1"/>
              <p:nvPr/>
            </p:nvSpPr>
            <p:spPr>
              <a:xfrm>
                <a:off x="1518921" y="5252337"/>
                <a:ext cx="2175917" cy="301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r>
                      <a:rPr kumimoji="1"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h𝑎𝑟𝑚𝑓𝑢𝑙</m:t>
                        </m:r>
                      </m:sub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kumimoji="1" lang="en-US" altLang="zh-CN" sz="1600" dirty="0"/>
                  <a:t>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𝑏𝑒𝑛𝑖𝑔𝑛</m:t>
                        </m:r>
                      </m:sub>
                      <m:sup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endParaRPr kumimoji="1" lang="zh-CN" altLang="en-US" sz="1600" dirty="0"/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CE9BE0F3-49A0-7B64-829B-DA64B120D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921" y="5252337"/>
                <a:ext cx="2175917" cy="301044"/>
              </a:xfrm>
              <a:prstGeom prst="rect">
                <a:avLst/>
              </a:prstGeom>
              <a:blipFill>
                <a:blip r:embed="rId9"/>
                <a:stretch>
                  <a:fillRect l="-2326" t="-12000" b="-2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19FE317B-45AE-E11D-6E2D-2DCBE40FB6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5449" y="4128014"/>
            <a:ext cx="195693" cy="3320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E0A4471-78CE-989F-E1D7-B4D0B2E000D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8752" b="80877"/>
          <a:stretch/>
        </p:blipFill>
        <p:spPr>
          <a:xfrm>
            <a:off x="8552733" y="4158387"/>
            <a:ext cx="866480" cy="1271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1A9FC3C-2B81-92E0-4B4C-25BBA6B305A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7018" b="80526"/>
          <a:stretch/>
        </p:blipFill>
        <p:spPr>
          <a:xfrm>
            <a:off x="8947143" y="4309504"/>
            <a:ext cx="987498" cy="174067"/>
          </a:xfrm>
          <a:prstGeom prst="rect">
            <a:avLst/>
          </a:prstGeom>
        </p:spPr>
      </p:pic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AE0CC64C-2484-1EEF-3CB5-16A73CFCBE4B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7639422" y="2932646"/>
            <a:ext cx="56840" cy="193507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4671189E-19FF-FA21-9499-EC10B1DD9FA1}"/>
              </a:ext>
            </a:extLst>
          </p:cNvPr>
          <p:cNvCxnSpPr>
            <a:cxnSpLocks/>
          </p:cNvCxnSpPr>
          <p:nvPr/>
        </p:nvCxnSpPr>
        <p:spPr>
          <a:xfrm flipV="1">
            <a:off x="8049460" y="2486251"/>
            <a:ext cx="374861" cy="71057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CAB9E728-BC80-145D-7F36-DA1972F21533}"/>
              </a:ext>
            </a:extLst>
          </p:cNvPr>
          <p:cNvSpPr txBox="1"/>
          <p:nvPr/>
        </p:nvSpPr>
        <p:spPr>
          <a:xfrm>
            <a:off x="4877134" y="3223562"/>
            <a:ext cx="202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Activation Addition</a:t>
            </a:r>
            <a:endParaRPr lang="e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29C6B966-7C13-9C0D-D18A-04F78989FD09}"/>
              </a:ext>
            </a:extLst>
          </p:cNvPr>
          <p:cNvSpPr>
            <a:spLocks noChangeAspect="1"/>
          </p:cNvSpPr>
          <p:nvPr/>
        </p:nvSpPr>
        <p:spPr>
          <a:xfrm>
            <a:off x="4673860" y="3284512"/>
            <a:ext cx="230235" cy="230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A36B8A1-7BA5-1B36-3626-924F5E5A673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9970" t="52030" r="61106" b="35705"/>
          <a:stretch/>
        </p:blipFill>
        <p:spPr>
          <a:xfrm>
            <a:off x="8529656" y="3533055"/>
            <a:ext cx="289235" cy="26528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B4D7FA8-B10A-6243-2C37-9EC78DC9C58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6075" t="14369" r="37896" b="64843"/>
          <a:stretch/>
        </p:blipFill>
        <p:spPr>
          <a:xfrm>
            <a:off x="8748857" y="3290234"/>
            <a:ext cx="75290" cy="36739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421129B-3C67-00E1-AF32-5D792B2D84D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6075" t="14369" r="37896" b="64843"/>
          <a:stretch/>
        </p:blipFill>
        <p:spPr>
          <a:xfrm>
            <a:off x="7822660" y="2358277"/>
            <a:ext cx="75290" cy="36739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DCC94E5-ADED-4312-F357-74A6980FFA1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0631" t="24751" r="46295" b="67816"/>
          <a:stretch/>
        </p:blipFill>
        <p:spPr>
          <a:xfrm>
            <a:off x="7806548" y="2702321"/>
            <a:ext cx="52097" cy="17824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FDF0509-238B-4267-70D3-6088B06BE09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r="9088"/>
          <a:stretch/>
        </p:blipFill>
        <p:spPr>
          <a:xfrm>
            <a:off x="8501914" y="4507606"/>
            <a:ext cx="102023" cy="9618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97560B2-41B1-B425-1F80-185369C8DD1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7018" b="80526"/>
          <a:stretch/>
        </p:blipFill>
        <p:spPr>
          <a:xfrm>
            <a:off x="8943504" y="4479495"/>
            <a:ext cx="987498" cy="17406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2A5A511-5E59-7817-E47F-CF8EF3CB2E9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4188" t="9755" r="28867" b="78356"/>
          <a:stretch/>
        </p:blipFill>
        <p:spPr>
          <a:xfrm>
            <a:off x="8639529" y="4337925"/>
            <a:ext cx="409289" cy="1028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204EA1B-367C-49A3-FCF1-249A8407C2F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3765" t="8995" r="28061" b="75830"/>
          <a:stretch/>
        </p:blipFill>
        <p:spPr>
          <a:xfrm>
            <a:off x="8635807" y="4493617"/>
            <a:ext cx="416809" cy="131291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6386C6C4-5777-E1E9-1E01-A9B66A9B2B7A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55432" t="19674" r="18208" b="60746"/>
          <a:stretch/>
        </p:blipFill>
        <p:spPr>
          <a:xfrm>
            <a:off x="7871675" y="2566453"/>
            <a:ext cx="357351" cy="375627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F2A01D55-1CBE-DBDA-5AFF-A448914D12A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0886" t="19674" r="53996" b="59551"/>
          <a:stretch/>
        </p:blipFill>
        <p:spPr>
          <a:xfrm>
            <a:off x="7526003" y="2534079"/>
            <a:ext cx="340517" cy="398567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77D36CB4-D492-3DCE-E1D4-5B0402159030}"/>
              </a:ext>
            </a:extLst>
          </p:cNvPr>
          <p:cNvSpPr txBox="1"/>
          <p:nvPr/>
        </p:nvSpPr>
        <p:spPr>
          <a:xfrm>
            <a:off x="1222114" y="3223562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Identify the Rejection </a:t>
            </a:r>
            <a:r>
              <a:rPr lang="en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irection 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E409F0AB-BCEA-991B-05E8-04E84F9AA7F1}"/>
              </a:ext>
            </a:extLst>
          </p:cNvPr>
          <p:cNvSpPr>
            <a:spLocks noChangeAspect="1"/>
          </p:cNvSpPr>
          <p:nvPr/>
        </p:nvSpPr>
        <p:spPr>
          <a:xfrm>
            <a:off x="996627" y="3285236"/>
            <a:ext cx="230235" cy="230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0" y="1617980"/>
            <a:ext cx="10080458" cy="44646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dirty="0">
                <a:sym typeface="+mn-ea"/>
              </a:rPr>
              <a:t>Drawbacks: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L</a:t>
            </a:r>
            <a:r>
              <a:rPr kumimoji="1" lang="en" altLang="zh-CN" dirty="0">
                <a:sym typeface="+mn-ea"/>
              </a:rPr>
              <a:t>ack </a:t>
            </a:r>
            <a:r>
              <a:rPr kumimoji="1" lang="en" altLang="zh-CN" b="1" i="1" dirty="0">
                <a:sym typeface="+mn-ea"/>
              </a:rPr>
              <a:t>dynamic</a:t>
            </a:r>
            <a:r>
              <a:rPr kumimoji="1" lang="en" altLang="zh-CN" dirty="0">
                <a:sym typeface="+mn-ea"/>
              </a:rPr>
              <a:t> adaptation to varying input contexts</a:t>
            </a:r>
          </a:p>
          <a:p>
            <a:pPr lvl="1">
              <a:lnSpc>
                <a:spcPct val="120000"/>
              </a:lnSpc>
            </a:pPr>
            <a:r>
              <a:rPr kumimoji="1" lang="en" altLang="zh-CN" dirty="0">
                <a:sym typeface="+mn-ea"/>
              </a:rPr>
              <a:t>For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b="1" dirty="0">
                <a:sym typeface="+mn-ea"/>
              </a:rPr>
              <a:t>jailbreak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inputs:</a:t>
            </a:r>
            <a:r>
              <a:rPr kumimoji="1" lang="zh-CN" altLang="en-US" dirty="0">
                <a:sym typeface="+mn-ea"/>
              </a:rPr>
              <a:t> </a:t>
            </a:r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different attack strategies exhibit diverse characteristics, meaning that applying a static steering coefficient </a:t>
            </a:r>
            <a:r>
              <a:rPr lang="el-GR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λ </a:t>
            </a:r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often results in suboptimal protection</a:t>
            </a:r>
          </a:p>
          <a:p>
            <a:pPr lvl="1">
              <a:lnSpc>
                <a:spcPct val="120000"/>
              </a:lnSpc>
            </a:pP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inputs: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the risk of false rejections </a:t>
            </a:r>
          </a:p>
          <a:p>
            <a:pPr lvl="1">
              <a:lnSpc>
                <a:spcPct val="120000"/>
              </a:lnSpc>
            </a:pPr>
            <a:endParaRPr kumimoji="1" lang="en" altLang="zh-CN" dirty="0">
              <a:sym typeface="+mn-ea"/>
            </a:endParaRPr>
          </a:p>
          <a:p>
            <a:pPr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Motivation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8739" y="6490804"/>
            <a:ext cx="9622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2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Arditi</a:t>
            </a:r>
            <a:r>
              <a:rPr kumimoji="1" lang="en" altLang="zh-CN" sz="1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A, </a:t>
            </a:r>
            <a:r>
              <a:rPr kumimoji="1" lang="en" altLang="zh-CN" sz="12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Obeso</a:t>
            </a:r>
            <a:r>
              <a:rPr kumimoji="1" lang="en" altLang="zh-CN" sz="1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O, Syed A, et al. Refusal in language models is mediated by a single direction[J]. </a:t>
            </a:r>
            <a:r>
              <a:rPr kumimoji="1" lang="en" altLang="zh-CN" sz="12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arXiv</a:t>
            </a:r>
            <a:r>
              <a:rPr kumimoji="1" lang="en" altLang="zh-CN" sz="1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preprint arXiv:2406.11717, 2024.</a:t>
            </a:r>
            <a:endParaRPr kumimoji="1" lang="zh-CN" altLang="en-US" sz="1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47534BEA-331C-FCFE-6491-B472359A5DFC}"/>
                  </a:ext>
                </a:extLst>
              </p:cNvPr>
              <p:cNvSpPr txBox="1"/>
              <p:nvPr/>
            </p:nvSpPr>
            <p:spPr>
              <a:xfrm>
                <a:off x="4917119" y="792617"/>
                <a:ext cx="2357761" cy="4705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8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kumimoji="1" lang="en-US" altLang="zh-CN" sz="28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kumimoji="1" lang="en-US" altLang="zh-CN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kumimoji="1" lang="en-US" altLang="zh-CN" sz="28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p>
                      </m:sSubSup>
                      <m:r>
                        <a:rPr kumimoji="1" lang="en-US" altLang="zh-CN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zh-CN" alt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800" b="1" i="1" dirty="0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kumimoji="1" lang="en-US" altLang="zh-CN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kumimoji="1" lang="en-US" altLang="zh-CN" sz="28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p>
                      </m:sSubSup>
                      <m:r>
                        <a:rPr kumimoji="1" lang="en-US" altLang="zh-CN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l-GR" altLang="zh-CN" sz="2800" b="1" i="1" smtClean="0"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kumimoji="1" lang="en-US" altLang="zh-CN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l-GR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p>
                          <m:r>
                            <a:rPr kumimoji="1" lang="en-US" altLang="zh-CN" sz="28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p>
                      </m:sSup>
                    </m:oMath>
                  </m:oMathPara>
                </a14:m>
                <a:endParaRPr kumimoji="1" lang="zh-CN" altLang="en-US" sz="2800" b="1" dirty="0"/>
              </a:p>
            </p:txBody>
          </p:sp>
        </mc:Choice>
        <mc:Fallback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47534BEA-331C-FCFE-6491-B472359A5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119" y="792617"/>
                <a:ext cx="2357761" cy="470578"/>
              </a:xfrm>
              <a:prstGeom prst="rect">
                <a:avLst/>
              </a:prstGeom>
              <a:blipFill>
                <a:blip r:embed="rId3"/>
                <a:stretch>
                  <a:fillRect l="-3763" r="-1613" b="-31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" name="图形 101">
            <a:extLst>
              <a:ext uri="{FF2B5EF4-FFF2-40B4-BE49-F238E27FC236}">
                <a16:creationId xmlns:a16="http://schemas.microsoft.com/office/drawing/2014/main" id="{D1D465F0-15EC-C4FD-4382-D5549133A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492" y="3301549"/>
            <a:ext cx="8774836" cy="3213319"/>
          </a:xfrm>
          <a:prstGeom prst="rect">
            <a:avLst/>
          </a:prstGeom>
        </p:spPr>
      </p:pic>
      <p:pic>
        <p:nvPicPr>
          <p:cNvPr id="112" name="图形 111">
            <a:extLst>
              <a:ext uri="{FF2B5EF4-FFF2-40B4-BE49-F238E27FC236}">
                <a16:creationId xmlns:a16="http://schemas.microsoft.com/office/drawing/2014/main" id="{5B1D11DA-D076-0904-B26D-51AFFB6EB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06427" y="3220793"/>
            <a:ext cx="2518513" cy="328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4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0" y="1617980"/>
            <a:ext cx="6747711" cy="44646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" altLang="zh-CN" dirty="0">
                <a:sym typeface="+mn-ea"/>
              </a:rPr>
              <a:t>To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achieve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adaptive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steering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on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b="1" dirty="0">
                <a:sym typeface="+mn-ea"/>
              </a:rPr>
              <a:t>jailbreak</a:t>
            </a:r>
            <a:r>
              <a:rPr kumimoji="1" lang="zh-CN" altLang="en-US" dirty="0">
                <a:sym typeface="+mn-ea"/>
              </a:rPr>
              <a:t> </a:t>
            </a:r>
            <a:r>
              <a:rPr kumimoji="1" lang="en-US" altLang="zh-CN" dirty="0">
                <a:sym typeface="+mn-ea"/>
              </a:rPr>
              <a:t>inputs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findings: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jailbreak types exhibit distinct patterns along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Rejection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(RD)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e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endParaRPr kumimoji="1" lang="en" altLang="zh-CN" dirty="0">
              <a:sym typeface="+mn-ea"/>
            </a:endParaRPr>
          </a:p>
          <a:p>
            <a:pPr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  <a:p>
            <a:pPr lvl="1">
              <a:lnSpc>
                <a:spcPct val="120000"/>
              </a:lnSpc>
            </a:pPr>
            <a:endParaRPr kumimoji="1"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Analysis</a:t>
            </a:r>
          </a:p>
        </p:txBody>
      </p:sp>
      <p:pic>
        <p:nvPicPr>
          <p:cNvPr id="519" name="图片 518" descr="手机屏幕截图&#10;&#10;描述已自动生成">
            <a:extLst>
              <a:ext uri="{FF2B5EF4-FFF2-40B4-BE49-F238E27FC236}">
                <a16:creationId xmlns:a16="http://schemas.microsoft.com/office/drawing/2014/main" id="{9BA95A5A-0C97-666F-9360-CC877DED2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22" y="3601369"/>
            <a:ext cx="5587048" cy="1631616"/>
          </a:xfrm>
          <a:prstGeom prst="rect">
            <a:avLst/>
          </a:prstGeom>
        </p:spPr>
      </p:pic>
      <p:pic>
        <p:nvPicPr>
          <p:cNvPr id="521" name="图片 520">
            <a:extLst>
              <a:ext uri="{FF2B5EF4-FFF2-40B4-BE49-F238E27FC236}">
                <a16:creationId xmlns:a16="http://schemas.microsoft.com/office/drawing/2014/main" id="{518E8F4E-3892-A946-A9BE-D3CA7698F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911" y="1690688"/>
            <a:ext cx="4045948" cy="44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32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334E55B0-647D-440b-865C-3EC943EB4CBC-1">
      <extobjdata type="334E55B0-647D-440b-865C-3EC943EB4CBC" data="ewogICAiSW1nU2V0dGluZ0pzb24iIDogIntcImRwaVwiOlwiNjAwXCIsXCJmb3JtYXRcIjpcIlBOR1wiLFwidHJhbnNwYXJlbnRcIjp0cnVlLFwiYXV0b1wiOmZhbHNlfSIsCiAgICJMYXRleCIgOiAiWEZzZ1FWOTdYRzFoZEdoallXeDdWSDE5SUQwZ1hHWnlZV043TVgxN1hHMWhkR2hqWVd4N1ZIMTlYSE4xYlY1N1hHMWhkR2hqWVd4N1ZIMTlYM3QwUFRGOVlWOTdYRzFoZEdoallXeDdWSDBzZEgwZ1hGMD0iLAogICAiTGF0ZXhJbWdCYXNlNjQiIDogImlWQk9SdzBLR2dvQUFBQU5TVWhFVWdBQUFsb0FBQUR6QkFNQUFBQ3MrYVhXQUFBQU1GQk1WRVgvLy84QUFBQUFBQUFBQUFBQUFBQUFBQUFBQUFBQUFBQUFBQUFBQUFBQUFBQUFBQUFBQUFBQUFBQUFBQUFBQUFBdjNhQjdBQUFBRDNSU1RsTUFNcG1KSWtTN1psVHZxOTBRZHMzMVNwRjBBQUFBQ1hCSVdYTUFBQTdFQUFBT3hBR1ZLdzRiQUFBU0ZVbEVRVlI0QWUxZFg0Z2tSeG52dmR2WmZ6ZDd0NFpFVUF5em5oS0RnZXlLZi9EUHc2eVlCUE9TWFJEQmdERDdJakZHMkNXQ0VJTE1na0tJUHN3K0tMcGNaRllmZ2hwbDE0Q0NYRWlQQm95WDdHVVhBNEpQc3lnbTVBK1ppMzh1MmR0Y3lxKzZ1N3FydXF1cnZ1cVo2ZTJacVhxWXFhNzZxdXI3ZmxOZDlhdXZxbnNjWjZoQ3FkTWFLbnY2YXN6NDJ0Vysxai9RbGQ5OFA0bUgxd2Zhb0g0cS8zQWNLa0t1OWJPOWdhNzdvU1JZVjFjRzJxSStLbjhQT2Jyb0JaY1FQL0xTcmEwK3RqZlFWVStTNjB1K0FUWHk3NEcySkEvbDYyUWphS1pEM3M2andVRnVZNUl3cmxBbTVKMUJ0aVFQM1N0aGg1b2laRGVQRmdlNWpRN1pETlEvUmNqOElGdVNnKzdRb1RhQ1pzNUUwUndhSHNnbUpzaHZtZDc3aExSWTNINUxFWmg0T1V4dWtPTXdiaU02QkJic2NrY0hFWmZ2a3JlNEt4dFZJZ0IwNjc5S0FadkpJUUN6SStNU1hLcU55aEVBdXJVdHo3R3BTUVNBYnEwblUyMktIQUdnVzB2eUhKdWFSS0JCanBLSk5pVUZBVXUzVW9DUkpsdTZKWVZGbm1qcGxod1hlYXFsVzNKYzVLbVdic2x4a2FkYXVpWEhSWjVxNlpZY0YzbHF6ZEl0T1REUzFLcjFia2x4a1NkMnJIZExEb3cwMVhxM3BMRElFMHVqdVprNHRyVWt4ME9kQ25SclVTMHhsTG0xY0gvUXlMeHBRdWFNQ2d5RjhKOHlicUV1aitMMjJPVm1SclRhNVBwUTlCWURJOGEvVFUvNWJSaVVDRVhkRWR2d21Uci9BTVVxRzFwamhLeUd5STFDQkdZMWN2U0pUamEwWmtadGtEOTE0ZW1QekRrWjBkb243NDVDajRyYm1CR3RPdmxmdktaUnVNNklsanVhTzYvWjBCb2JQZjdnM1RyWjBKcDljbWtVYnJ5RWpkblFTbFF6SWdrV0xaTWYycUpsMFRKQndFVFc5aTJMbGdrQ0pySzJiMW0wVEJBd2tiVjl5NkpsZ29DSnJPMWJGaTBUQkV4a2JkK3lhSmtnWUNKcis1WkZ5d1FCRTFuYnR5eGFKZ2lZeU5xK1pkRXlRY0JFMXZhdFhxSjF0M2RVd3VUalRaUG1CMHhXMTdkcUprQjVzc1A4M2pJZFdnMWp0SWI1bFJvNnRDcm1hQjBNMk8xbG9LNE9yZE0rV3FtMzE5NGRkejd5NGkwdWorbW1RZk1ESnFwRGl4NVpvbUZkYmRjZnZ4dTlwWEtJWDJHbVJldVNqNWIrUlJsL3VjMlhIT2FUWFZxMDRLbE5HakF2K0xuc2VxSkRmRFJjaTVhejRFTXdyNzRWdmR5eHozaXkyd2pSd1JUUm93V1BiZEtBRzQzK1RrV0g5MjJDZXJUR0tRQVFsbERkb1FxUy8wRkpEcUtRSGkybkRnQkFPRVNaVjRZYmQzamZxb0ZBQzA1NzA0RHNNYVZtdGpQbHFOL2lwSVVRYURrdUJZdVFGWnl1TDJDN0lhNjZRa2xoMEtwNFlKSEhrSXJ2a0tGMVF3QmFHcHJ1T0xNK1d1d2R1anJRVGcvdkU5Y3VJUWM2ODUwMUh5NjlvRi9UenRDNklRQ0hlUzFhd2VvSGU0Tk5ET3Rqc2U4RnRONXE2ZUNDaDZocE9OSUtCaFc1bTdvYWU1Ti93Mkp2NmtIVVV2NzQrY2Q5eDhIeE4zNytvWFZsaWFxSEZ2cHBsZVY4WHUwNW51UERSdkJLS0M2c0t0RTY2MHRpUVRpTldZTXJHMFJsVHVUNFNvb3kyYnI0aGg5ZSswTlRqWmJaNnNkeG1uTW9jN3NVYW1BWmM1ZnRHQmR2K0oxckYxbXd2WTBVN0Vxc1dWU3FRaCtVaFlEOUg0elNTbGN3NEFxREV4eExBWEVWOWs3SzlkREs5c1I2NzdRUWFsckcrU2lGTWpsZGdHbzA2QjNPT2VrRHpRQm5McXEzWTlKSHEwQlBVM3NrTUwvZnhxeWxIUit1UmJOU2ZaVDJmTHF0UGpiUVRkWEI2cWM0RDUrMzZjK1hDMVBKQUJ1OEw0TUc5T29uUXhOR1JjcmtkbEFuajduWFNDMG0zS1pnRmVjVkl6UGt6NkROT3RPdWFOL0I2cWNvTC91cHZVVTVZSEdHMGRqUFZXNkNkaEFLTWxTNHUvU0l4bnhNeWVKYzFpaFdSWGtCM2l5Wm82Um10VGp3eERRSlZqK3B4MjFpNHYyOTNML21VTUoxMk45V3VxbTlRN3RXUVViV25YY2NPa3R2ZG1OUGY4c3VlMkFWWXZVekJyc0oxRUYzcGI4V2QxTjdzUHJKeDlXblZ2UXNWUUxRS3ZLUmkyRDFNNisySkkvY09sMVROSXUxeW8vYmJYVGNKbDY0bDlmbDVqWlU1NUljSGZQbTZoZG05WFBLMjdGY2cvMHFjeVB5SzlHR29RTENZWDR0eWx1cWVDc0tHQmlLc3JLUXFqbmhvNFU4YmlOV01mVkU4OVVWTVNuelZXZVhGcTNpWGQrWlcrcW1ZTG5wdzVYQjZzdE5jb0ZjYlRubHIzYWpnRjkyMHZjOXRJditoL1UxSDYzSGpDMkdreWNmZGtydVUzQ01OUVBVc2VZdStldUpCaW40K2VuZ1lRUGp2WmJ5bXZkL3NSUHZBbWRiamRsdWZybmdidzlVaXJ1TkVkalU4VHZYZ2FHSjl3YTl3SDI0QjJpTkI4ZUNsa0VYUXoxeUZxY2FRc0FldHdtMGd3WHdvUmV0UVZsVHBCTVdla1FlVXM5QlpZbE1UVUw1cGkrbmhTVk4wUXpaQmc4YmNMVlh5SEhMdTZUOHR1dHhxeEZzRGxDMGxyaFdKTkZTcHlXbUJ0c0xVRElSK3NGR0Z2eFd0a1VsMUZmQWFnTUQ2VEZEcFd6Q1BJbDBjOVZQMUVNL3ZoWWZZV3NKa01LRXVLaWtaZU9rWVBWalJLS2h6TGJmRU9DbTNKSk1tcGRVOERUclVOVDN2Y0huMyt5ZnNBcnRoOGpyZkQ3RVo1cDhyaEQvWFV5MEY1ZW14MjFvbXd2aFZoRjRXWGhxaXpBdnFmTXlxNEVlVGVjSFFaaEI0dUhFWFpkMVg2UGRwQmxwS1RER013TWhHdHlUVkRpYmVXdWJRVU94Yll5SDRsREJxWkt1eDhnMG03RHB3Y01HMk9NMlVPMTA1RmtCdm5ZbGJDaWJlVlBoM1VjSHdlMnd0bnZJMFVVdnVJVDRrWmR1YllXNUp4VXBOLzNmRVArenRTT09CVVBOSVZNY2ExNkxGZkMvcDhQUm1NN1BxeXh6a2x4Zjh1TTE5TUVwVmpiOTJ6ZFY4Um45OWltVlZQekMrTlZQTXhxTVlkSmZES3JGbXRlTzllSnFlTTZIYm1Qc01pWHJZWmZya0xkWll0ZmZ2cW1LVHkxYXdjTUd5cm1OVjVNNnFObDFMYUpiU1BOZ0ZtMngwdlI3bkJ4dHNRQVZid1o1aytISk41aEkzdUVMZEJWWDRPUm5hZEZpRHh1c0lQVUEvaEFpV3cyQnc1b0hRN25RVHVBMFltWXdiU3RoaDRMN2MxY28wYzBGYXliMW03V2Yza2pBaHpmU0pZU2NDdWUwNjRUQVljMmJEanVOWDJudDZxL0NBRGF3MjdJVDlqS0FkMTVvLzRRdjZIaGg0RnBxUnpiQk5nM2pFbGp6bG1QK1VYYzFzcjRaTGxpaFEyMEU2ZENWV1RTU1BNbFlGY0NLNWphZEpwMW9kSW5vRnRxOHVyaUNuMlZFbnJZS05RY0Qrb1RuRVBJMDJZOE5kRHIxK3A1UGx4ekhMV1F6ZEpOME81Q042QmJhdkozd0Z2UHEyR2Q5azE2dGhkc1lFeThITFRoT2d4eUg4VUpFNk9ybmgxaE42SDI3SGdoSGRBdHRYak9FMnF0alo1TnJkeUc2c2FQVTR2MmpQZnlvSzVGKzZoZ2xFSE9CQ053bGl3bHBwWG53dzZ4ekpVckNtRlNWYldOby90RStWLytXcHpuY1VIZ2ZCTytrcWNsUVZwb0hXQzl4YUowSnVRaE5yRXVlTDRBYm44MlRYTGt3R3N6bjhBc213dlZRcUxlUmhxeUxwRFVCTTNwb1lqVkdubWdadFhrejRwbjR0dUMwQlQzQ3FsbnpNSDFzc3Jqa3U1WUFLVXdJVjFTU1lsMGtBYjAyOElUQUtqeGN1L2gwcS9ScnZ2RjA4MHBOWnNsdVVLQXNVcW1LNVBrQytIRzIrZXBqOFp6OVc5RDYzUWIwd1hGQWZkYkhvUnRSNE00S0hTVGR2R0NKQlpBeHRHYU9XcnoxeTVERlg5TTQwQzErb0l0bjUzNWRkb21vdEZvRGJwQ0Ria1Q1MGY0VnZvVEN2UExlWHB1OHViZlhZdkkxY2JnOEIyaUZlWUhNdmpqUXNaSW45ZzAwUURXT3h2V0NIc0ljZ05DTjZJSzNzY3JMcU0wVDZGYTV5VHFaWHdGRmE0NnZDK0lOY2FDTDVlWi91U09iMk5MVmdGR08zWG5UL2oyMWM4QkxxODBUNk5hTXdCKzh1eTdCWkpSOGhHODNuemowRmZGKzBEVWJMay9veTZtMlFicTV4QmRSbWdkMGk0TzJIaHVsNkpwaW5hOEw0a28rRXBQTjRiSmhRaCtvUGpzTVhjcFR3ZmFTK0p5YzBqd29NaGZhTkJ2bkM5VHB2UmhtZXhFMUh4RmxjN2lDRzh1UW1GUVkzd0NjYVZlWTRaZDZKblFMdXFab0lFd1FjYnFRemtmRW9qbGRtZEVIcWhUY0w1NXVKZktnNTB6WkYrWUl0WG1jZDZ0TTM0VDJUZDdLc1E2a0NKVjVmR1dibCtsMy9ObDVWUXVHOUlGV0JXUFBCdjJ1WDRkK0NYMnJ1a3F2V0VpblcxUWk5RzZWUHVVQ05JVDhZeU1vV1A3V0xVMHY1ZFh6SHd1UzZKZUNqM0JTUFlzK0YxSkJhWlhnNkdVem5EUmZsdGp3WHE4MEEwaXR3WTB6Sml6OE5PYUYzcTF6SGpMd3NSbTBBRFNPQlg1azJNK1ZiajJqb1Fjd2RxeklFRkdsVFpIakZlY0xUZGc1Zng2bzE2T00yZnRGMU9ZdHNPM0hzL1R0RmZEZWluRHBNd203R1JlZmhxUXROb2w0OWRYNlJMZkdQdnNLKzNHRWJ5VTlNS1lQbmduM0VPSjZ5eDg0OUxiRlV3TElWWnZua2xXdkJ2UkhsVTBwNkJJb3dlOExFSEVYRzZyaURSTCt1Q3F4ZU40TnJ4emQxNktKcGR1UGZ5Wm1LczBEUG5BZ2l1dXVPa0pQMDBsajh5VkhFSHpFQlA5QXZEWnoraEN2SVhHdE5BOG16TGxFQ1dWQ1lwSlVTaU16SCtVNmt4RDlvTEtDUzVFN1FDbG5rS2swRHlaTWc2cEFGTnphdTJZbEVOSjNDUWlGRjBmLzFJemdadDRIaENJYTg4NzRUSGhpSFZNVmxRRjRGN0d5V0RsWVQ5eDY0eDErdUxOSnlQZjg2Skt1ZkJiNm9LbFRiZDQ1M3pWV1JTTXdiWHpyYXZTRDdDcTNZME5YRC9vU3ZnVFFodzJzTEZKT2F0N1UrVG0vZU1VamQyV1JvYWxxWHU3OTloZ3NSamZDSm12NGRSL1FCNUVyaFpWa2owak4yMkVlc2JwSHQwNEpDMHRsVyszZWE3akFyNHVodjJBaEFHRG5sYnBteUpTWkJ6TnY0S1pZOEtoN2JSZGRzUnRmTjZKTHBnbHl6a3dRY2RGTG1UN1FCOXA4YkZrTUtvR0NRZWR2MC9NRDQvalZBNmk0Q2hYME1rQVhvZjVlUHdEL1k0c0xscFQyRGZUaHFiUzhyT2xTODRCbEJZNllDdVVENzFPdUxvU1dZWXdKUmp3aHVadUxUclEwZFJ5cTJTcXVOcUFQU3poSjU1a0RwS0RjUEpkdEtwMkdVWDdXZ003dngvMkZTRFhTeGFKZmpzckFESTdVeG9RK1ZMZlQyeGR5NU9iZHRmVzVZS2phSVk4M2Z5U1VVRjdVMmZTZ2xETEpCS3VQVzJFQlNpQnduZGVBUHBUUkkwMmFlV2NPZlEzSG5qaitlcWlyUHVMR1hhbjZJaHFKYzJ4UThPVDJBUzFOQVQ4YkdDMTI3blR3N3p0Tk0yOTZGYVZVVEdnTXIyS3NaT3JsTXZrWGw5ZkEwcTJhQURKWGd5UzZqTVUxMWJ6bFJVbTEycVRaSjVlME1vWUN6MzJTTHdEM0Y4bzBjQmUveTVkVHh0MW96bFhLT2FubTFWZlVCVThvMTBYU0xSUDZjQW83eTZiYnZKYWVkWUk1YUxyVndkTUhwODB0ckxMWlZzS3ZkYkkxa0swVWxtNEJMMEp2WHNCOGtFMlpxTlJaN0swY0Zja2pocVZiVmJZV1FTalZqczVySWFTbElnc0gwdVNUVGtUU0xlZ3U2SHZEcEJ1bW1EL0w3M21seUp4RU1wSnVHZENITVpnM2RyczB4Y0RwMEdWTFpzVnhkTXVFUHNBOWkxeEtwV3Y2dDFaNjNrbm00T2pXODNqdnd3OEFyTVI1dlpPMHNKZHR1Nmk1RGs4ZlBMQUtPdXAwalJ1T2JzRzR6YzVDcWx2MGpzRkVoOXZVd29PWGk2TmIxZVFKUEttcHo2N1IyNUQzbmtuRkJqWVJSYmVROU9HTHQvbFk5Y0Y1WHhCOHo0Q0JjenBkYW5ydlEvbW12M1lZVm9nYWRTMFdOSDhmVE5TcE50NGtSKzlKQ3pkOTVaSHZ2UGpSVnlLa0lIYXNxM0ZROHhzSTc5YnpBaFNJQzVRSGFCQVJXMEI0dDdoYkRBRVZpQlJ6UmR5RG44ZlYweTJnRDRaaHV3ZUtGYkVLRE4ycUdtS1Y0YVJsRWFHUjZJU2dXMVRFTElqUERraGFIZFFrQk4yaXM2WlpRTHQyQmcwMUJOMjYyd3dxa0U2ZWF4ZzBXRkwwcFIwbkpjc21KeEJvSU9oV290RElKaXdnNk5iSWdwTXczTlhUclVTWmtVM0EwSzJSQlNkaE9JSnVKY3FNYmdLbFcrdWphNzZoNVpSdXRRekxqSzQ0MEMzOHVablJoU213dkc2d0F6M3lZTkdYZlEzdE1xWDN2eTRNVzRlOXIzVklhNlF2WFRzWVV0dDZieFlsRUszZVZ6dWtOVTdiTmJYQkwxc1ozajE0QXhTd29qdkR1d2VQaFFBdlI5ZlVkcERINGdYSEcrd2dqd1dMdmhJbGZQc2h1dERJQ3NJZ2p6N1VqUWJwQmR4QkwzUjloUkVFTi9OS3I1VXB1Y042Q0lKRXI4MUdnRlpHeURoVGE3aUhoakIxRlV0bWt2elVRS0ZaL2ZQbjVUc2ZiQTd0cmtqcDB3WmdPUlg5eVJtZ2I4Yzd3OXEzVExDaS8vWjBSVmZnbHhkK00xZXhhRkdZbXJpSDZDeGFGQ3p4dGFNMFJSNHNXaFFYNFAxemNuekVWSXNXeFNQMmxuY1JJdTdLb2tYQm1DYlhPRXpTb3hZdGlzMHk4bTE4RmkyS1ZoMjVPV1RSb21nSmIzbW5DU25Cb25VditNRzhnSGpHd3FMVkRzRENQSkZpMFhMMjlpNFQ4b0c5dlpTN2owKzJhQUVhRWQyYWJiS2V4bjMvSkFUTW9nVlFSSFNMSG1KS2hPakpZSXNXb0JXKzVkMlpmTTMvdTE3aDgydTJiNFVJUUtTTzllRGJ2Z1ZvWWVrV09BMkgxUy9QZHg1TkhPbmRjaXhhQUNUV3UyWFJvcjBPNjkyeWFGRzA0S0FYL1VJRU8yN1JmMzJKR0pVYU1vc1cvSU1mZXFhemFORS8yY01lbUxCb0NadUpVdzhJTE42L3NGeWVINTljZnpQeFBraXo2MFFlR0duY1AwTjRtajVlTHZWQi9EZ3NaZTlFK09Nd2J6TlIvR3U2RUNBaFl0R2k1SlJDc3JBb0FDTzlzR2dCT2FVdnhDZ2gzUEx3cDJJanY2cjIvMEIwR1hOR3NvM2NwWlYyek9GSUhLUDdGMlBOZFkwMTViM1Bmd25jcXIrNE1mcDdhVTJKNGN5dXdpamYxdDVpdGRBRHJSVWRUcGdDcTJiSXRmdVBWblFtMXNqV2hZdHZYSVIvZnh4dHRKejN1Ny9mMElIVjMvei9BOWNQMXBvRzg3SWtBQUFBQUVsRlRrU3VRbUNDIgp9Cg=="/>
    </extobj>
    <extobj name="334E55B0-647D-440b-865C-3EC943EB4CBC-2">
      <extobjdata type="334E55B0-647D-440b-865C-3EC943EB4CBC" data="ewogICAiSW1nU2V0dGluZ0pzb24iIDogIntcImRwaVwiOlwiNjAwXCIsXCJmb3JtYXRcIjpcIlBOR1wiLFwidHJhbnNwYXJlbnRcIjp0cnVlLFwiYXV0b1wiOmZhbHNlfSIsCiAgICJMYXRleCIgOiAiWEZzZ1JsOTdYRzFoZEdoallXeDdWSDE5SUQwZ1hHWnlZV043TVgxN1hHMWhkR2hqWVd4N1ZIMHRNWDFjYzNWdFhudGNiV0YwYUdOaGJIdFVmUzB4ZlY5N2REMHhmU2dnWEhSbGVIUnliWHR0WVhoOVgzdHJQV2w5WG50Y2JXRjBhR05oYkh0VWZTMHhmU0JoWDN0ckxIUjlMV0ZmZTF4dFlYUm9ZMkZzZTFSOUxIUjlLU0JjWFE9PSIsCiAgICJMYXRleEltZ0Jhc2U2NCIgOiAiaVZCT1J3MEtHZ29BQUFBTlNVaEVVZ0FBQlRFQUFBRHpCQU1BQUFDc3hVL1NBQUFBTUZCTVZFWC8vLzhBQUFBQUFBQUFBQUFBQUFBQUFBQUFBQUFBQUFBQUFBQUFBQUFBQUFBQUFBQUFBQUFBQUFBQUFBQUFBQUF2M2FCN0FBQUFEM1JTVGxNQWlhdTdSQ0xOM2U4eVZKbDJFR1lOWkxSTUFBQUFDWEJJV1hNQUFBN0VBQUFPeEFHVkt3NGJBQUFnQUVsRVFWUjRBZTFkZTJ3a1NYbHZyKzMxK2pIMkhnUkJjcEhHQ29HNzhOQlk1SFMzQ29JWlFuZ2tLSXpSSFhBSFNleTg5dTZQSkxQY3dlNmk2REsrWE1JNlFCaUxSOTVvSEZCMFJBaThnSGl1d2d4Q0NKSklzZUhDY2NDWnNZU2lJem9pNyszQjJydDN0NVd2dXJxcXE3cXJ1NnQ2YXV6eCtHdkpubnA4OVZYVnIzOWQ5ZFhYMWQyZWQ4aVBWejk5eUFIQTd2Y25BcmVTdWY1c0dMYnFVQ0V3L3RVR2lSeVhOdzRWQXRqWnZrUmd1aDZoSlVSbnMxdjYwRSt5WlZBQ0VjaVB3SFJzd0NUa3BteDFJL1duc29WUUFoSElqY0Jvalp3NzR4K0U3UGkvcDEvNmlXeHRFMldDek15R0NTWHlJN0JOdnNZS2p4QnkzbEJONGJiSFlLQkZaaHJDaFdKNUVKZ21WNE5pUndsWk5kUlFndUcxaE13MFJBdkZjaUd3TGZ4REhVSk1GK1Ezbm52UlNoT1ptUXR3TEdTR3dIZzRVSzZSSGJNeVRBcVphWU1XeXRvaWNKVHM4aUl0OGlRUG12d2lNMDFRUXBtOENLd0pNOU9yaDBFVGJjaE1FNVJRSmk4QzVaMlZvR2lCRUt0NzVjak12SmhqT1JNRWJ0N2lVaE9Fbk9KaGsxOWtwZ2xLS05NOUFwTkd0eVREZXBDWklSWVk2aVVDWTRSczJlaEhadHFnaGJMNUVRQjM1cnhOYVdTbURWb29teCtCdGRCL1pLUUVtV2tFRXdwMWpVQ0xYTExTZ2N5MGdndUZjeU5RSjllc3lpSXpyZUJDNGJ3SWdEdnpwMVpsa1psV2NLRndYZ1RBbmJsa1ZSYVphUVVYQ3VkRndOYWQ2U0V6ODBLTjVhd1FzSFZuSWpPdDRFWGgzQWpZdWpPUm1ibWh4b0pXQ05pNk01R1pWdkNpY0c0RU5PN01CK0RwM3NqeGpsQS8ycGtoRmhqcUlRSWFkeVk4N1JNOXBJZlNrSms5UEJ1b1dpQ2djMmQrZ0Qzc0svOS9zU2lBczNrSUJZWjZpQUE4MHJ0a3B4N0hURHU4VURvZkFrT1d1ek05SERQekFZMmxMQkdBaDgyMzdJcmdtR21IRjByblEyREdjbmNtanBuNWNNWlN0Z2hVN1I0MkIvVTRadHBpZkpqa3g1ZXR0cUduUU5NaWo2Zms2cktRbVRwVU1JMGhVRFYrRTFFV1lnMXlKVXNra28vTWpBQ0MwUkNCNzRldmZna1RjNFZHTFIvcGhVcVFtYm1RUGhTRkhvRTNCYTY2NmVrVUlXMUxUVlY4NDVZbFlvZEZmUFNIOU5iaHFwdnV3aDQ0VzR0MTNmSzVJVGNOUlMxOWpzREVoVnZZTGUxVk53MXRraWRzRkJVMjczZ0YxUCtDRDIxdTJCUkQyY0ZIQUhhZ2s5MW4xWnlObVNXN0JWQ1ZYUmJ3WDlyaU1maW9Zdyt6RVpnOGQvckxLNTR6WnNKK2pzWHNTa09KS2xrK2QrYmttYlBMeU13UUZBeUZDRGhqNWpRaGxWQXRoaENCTGhGd3hzd3hYTTEwZVNxd3VJS0FNMlkyclgxR1Nqc3dnZ2lvQ0RoajV0Yy9xeXJHR0NMUUZRTE9tTmxWSzdBd0loQkZBSmtaUlFUai9ZRUFNck0vemdPMklvb0FNak9LQ01iN0F3RmtabitjQjJ4RkZBRmtaaFFSalBjSEFzak0vamdQMklvb0Fzak1LQ0lZN3c4RWtKbjljUjZ3RlZFRWtKbFJSRERlSHdnZ00vdmpQR0Fyb2dnZ002T0lZTHcvRUVCbTlzZDV3RlpFRVVCbVJoSEJlSDhnZ016c2ovT0FyWWdpZ015TUlvTHgva0FBbWRrZjV3RmJFVVVBbVJsRkJPUDlnUUF5c3ovT0E3WWlpZ0F5TTRvSXh2c0RBV1JtZjV3SGJFVVVBVmZNdkYyOERNWTBZUHV5eldqTE1UN1lDTGhpWnRXVWtFTHUwdjRETzFMRHQzM3QvMWxJYUlFclpxNEp4aGtIOXAwVm8yV3J0OWNsSUlqSnZVSEFGVE9ieG9RVWd1M2U5Q2hSNnorZEVGWHp3QjhuQ21QR2ZpUGdpcG53bVNwNkpFN1JtMis4N1pOZitVemRGd3IrTGUxdDN4K1Y2MmJoeE5hR0xTdlVLbUVFUTN1SWdDdG0wdGNkMG1NcnZlM2YvZWR3NExxYUx1bzQ5MGVzZmZML0p5clpkYndHWDllVURWSlBKSnd4ODJGMnpuK2EyY3J2ZlQ1Z3grVk1VWWNDYnlLNzdMT3NkVUpZNFBlL1pHRG9mdFQrNWZNT0czMm9WVGxqNWdUajI0NEJtbzhBTytpeFlpRHJTR1NhUERYUFZGWEprNlk2di8zNkwwQXIyNmJpS09jVUFXZk05RnFVYklTY04yamUrSE44MFZrRFVVY2kyK0k3Q1RWaWFrVWNnVWJlamN4MGRBYXMxYmhqSm56YmdoNW01LzBiVlBScDY5Ym1MVEF0dm00QUwrMDJyZmJJOHQzL1BvN016SXQ1dCtYY01STytWT1Vmd2F5WjBiQWl5TnArRERCRFpVcDJVMXd3WUhTY1NoR01aaUV6bzRqc1dkd2RNNzF0eHN4Rm83WVhXdkJsRFNOSkYwSTFzaFNvZ1M5Nm1OZ2J2RkprSmtkaXozOGRNcFBhWlhBWWpvUWpEV2ZmZThrRURRYksxVUFJYkE0ZXpDd0dBc2hNRTVSNkl1T1FtVjdkWjZicEp5NGVzdnhNU3hmZEh5YnY1S1U3aEd6d3NNRXZNdE1BcE42SXVHUm1rekh6cncxYmF2bHBLME90T3JIaFB4R3BhM1lmWVVkbUN1VDJPZ0RNM0hKVkozd1RsUjZtMnlTR2t1OWx1bXBSWEUvTHJsSmtaaHpDUFVxcHUzU0xsQ2t4elJXV3JDWldONERVeVRVYlJjaE1HN1NjeWdLUmJOYXE2WFVIZHloTjl3UVBrK002ZlE5VWRLbHUwc0NkbVgzL1ZLcHFjSmc1K2o2cFd3Y2crQUZnNWpXYkpVRnFuMGJvaUFuZUlGT0Y5U1dOdXNuZGVVMnFveVJZcGV2cVROUStPTXowNm5PSnZleXpqTUoxRjU1N3dtZlN6a3RlK0trdEo2MHIrdnJJcktHeUJkM01XaklkY2cwclVjVEFuV25hT0wvY0FESHpPNWROQnd3RnNYMkl3TVFtSFc0dXFLTk1vNDV3dWg0T2FmWi9ESnQ2blhRS005UEFuYm1WS1NRSkRCQXpSeHYzU2gzcjUyQ0JMSjg1eVk0N3p6YmNNTlB1RHFYbk5WWmlDTlZNYVIwcmFaTFFJV1RlUkk3TERCQXp2ZWJPQnU4VyszM0dMK3VPNDZyUW9NVFcyS0I1eXJBLzY3TlJ3U1A2VlZGVUxHOTh6ZktXNkNBeGN5THlBZnBnVlNCTm5IN3dZbDVzKzdzYzJISDBNTjBDT1ZLSmRxZG82ZzJORmpTTFc3b3pCK3Z1WkZGOXVtVDA1clBzYkFWN3FvUFlnREtUMzZGY05TTktUR3JFZUk5YXJLaFJncVU3YzdDWU9SYmZCVjBGYnY1RUlQY1BYNERva29nT1ZtQ0JYWVpXVGtNSmdZZnRGaWhTU2FPZ3JUdHpzSmc1U21KdWoyRTRYZWNsNk5iM2JqT0RWT3VlQktjWk0vTSs0MVBMVzlDc2M3YnV6TUZpcHJjZTg0WFE3ZDRWQ1R1d3EyZWw2RUFGUzR5YXgzTjFhdHJ1RG8xMUhScDM1a1NkTlZqNnZ6TXZGQS9TQ3NqempzV1dseDNvdHVnc0Rhd3JRNmlTZGRBakQ3TlRIQm92TmgzcTlCZ1hqVHN6MkZVcUVWTys4VDlZekp5T1RlZmdTMUdYbkROeFc5VG1CUGF6TEp4TGVoamZvVlQ2MHVzOUhwMjRPM1A4RnZhUXIvVC83ZzNScU1GaXBsZVBHa3N0UXA0U25hV0JZYXVOMVVyUnZvK0FFVTJQdVJ3TkhUZDJOK1ZRVG90VUxkMlpBMlpuZW10UjN0VkpaQmdkMnN0bnJYT2V4YnpGZ2p1VTZxVm9wbXk0eHo0anIyaTNPM1BnbnJZWWkvaUU2QjNxaThxNW1kcUhuWWxLQTNvWUtUVG9rSm5yUFFmTkhwdVo4SW9ieTN1ZkF6YWJUMFhtYnZCVlJDYTNhWFZCMUVPZTdJUHFxazlNcTRkbmcxYVdlejJWV083T0hMZ3hzeEN4WnVndHU3WkNrZW05ZTZCVnFYZFBJc0VkU3ZWV21Fbk5CYnRuZEV4VXFqSndwL2lVbXBJVkc3QXgweXVwaGlaMVo2NG9HRXhGMTBoSzdrR1AxTmlndVdYYmp5blRKNEp0RlhONXVHYU84N0RaNzZBeHM2cnU2dWpBbVZLQkdMSWZVRlFGZlIxYllNeTB2a001MW1NL08zaWFJeU5FSm95RHhzd1pGV0l3dkNKajVLVGg2d0l5a2V0TGdlQU9aZXhXV0Zaam0rb0ZuU1Z1bjc5Z2JTNE1Hak9IMVdtcEdIdHh4YVRsRXRIK0pPeHJpUkliTk05Yk5xSmxPOWRhNm9kYmI3YStMTEJNMjdhMTlMUDh0SHB0Z3QzRmI5WVZLbjY3aDNtOG4zdVJ2MjNVc0lianFxVUdkWE9CWldFVDhibzZseGtVZ1Vmb1p3M0VEb3dJUEhRZ3JYaGtkK1l3MjRjMCtmU0I2VXVlaHNJY1NBL0xPNVF3UHVXcHpMd01OR3ZPWE5yek5yLzl3U0s4ZXY1ZmYzdlRwbFIveTlibE9RQVFGd2JVekdCVGtwK1ZkVXJNc05jOE9mMTNLR3FOcDR2YjU4TG1EV25BeUN4UHoxdHd0RE9GRDRwQVNiNDQ2V2NmamdjdFh6dDFVTHJRVlR2cGhsUTQ3Tlo1UjJYNU8xNy9sYy9jK1c1b3hNVG5HK2QrdDhKYTg3cTdkdS81V2FWaEk4ODh1M3ZQMTVTazVFakhqdm9qWkhmNXpPazd6eXczNUhFRzFFL2MwUGk5U25JMVBjbjV5Tm5MditoQzhiWjhONUxlU09ZZEtaOTNvYjd2ZGZBN2xMemJSZzJla1F4VGV0dk1OMVNuR21TWmtKMVZxdUZSc3RzZ2hOS1ZIME1Oc2xzbjVNOTRmSEwzM09tVEo4OHMrMlBqT24wMjlNeHlhTkp2QzNPZnkrZjZmYVJCenBFbk5yekNiK1lxbnFkUTRSdTBueS96dlAvZXlGTmNLdE9VZDNETUFNWkJYa0Yxd1VzbEJpeFlwY1FpeFBTMWNIN3ZxeEpvbkptanRmdFdQTmpjUy8yL0Q1SXZldDZyWlZ0eG9uSHBmenp2RFNGYmc5dFBiTllPVElxUW1YVW5xeGxZRkgzV0c2bmY2N1hFZU5Qems3ZE9ucHozWHJPek1kbjF0VFVqN3h5QXM4VGRtWU84azBNNVBjR0hxOVJkcVlwRVBGS1VKcHJSNjU4UHhMN3EzZjRrSFNSZzFqbnZqVGIralpZcFM5dUZpbjR1VUpidkJKbjQ5QTMrRmZIRVBFaSt4ZysrNjNtMEZEM0dyWDFHckp6NnYxRDJYOFk1ZkJtOHRuTnFWczlpRDVLZEZWQmVYdHlPN1BPMXIzRk1nczhyaGdiWGdyWDMyYjd1L2loUjgya1JNZERTbTFaV2IycS9DWmhaYUt6U011RGQrSW4zTVBNQmQwTFRhSnJQUUNWeDZYdmV0NkRpNEQwcEpUQURKQnQwNms4cFg3czlYaHZVVlg5MHo1Z0pyMmRlcE0wZXUxYnZtcGxINUQwZGNKS0NHYVZRTjMwUXUxdjg5cjM4QW1QbUZZdUdOTlF4Q0h3OFY0OEd3SlhBUVZ4YjlYWEJBbnNwVUxwd09lRGRtQmcwSVdjZDNpSEdCQmJJN2xZZzZ1d0hGdXlMdnJJcWRMRHRURzJxb21wd01WQm5nZTJ0Z3FoaXNIZkNKTkIzMFkrTnJrczJmcGlmRnZydXJ5VWRyMG9ydHY5NXpGQlU3emhrdEVxbUZ4VUZacTYxV1JtZ3dlOEVDMzFRek9uZUlzR2dDYWNzOU9vRDlzSDF2MER1WmNVZC9tK1M0QjBzY0RYc2taMEpsMmpRajdvWTQzTDNDS3hrTVhOUXB0OTMzWFhYZmZybVJ0YTNhR0xmMitaclhGQVJPOXE1VzdjbkJWdXN3YlBHbGNIdGliWWlER1BmdVNDaFE4aHpUckV3ek96Y0dSWGlXWk9tYzdCRUE4SnV1My83R2JBa0dNYnBDNWFWNXZZczBoU1h3RG9mNDVMcWV2WFRTVGs4SFM3c0NnOEhpd0hvQ0J3QnZEeFAvWTEvYjV1eU91bVlVd3YzVzR5T0tYQUVFNnRCNjZDdlc0cFlnK3p3a1hBR05LMEdtWEJYUm9TNGVqaGxZaVR3NE9sTnRzMEoxcyt1RCtqVkxOTUpIT1hyV20vMHg5ZmZmR2JGZFYxY0gvTk0wRmlUbXhJOEsvSjdxMm9QUlhMOUtEUjdpNmZEd2pJOHp2TlUrRFg1M3ZhTllkRklhS2NpcWVyRG9PMXI0VHhZNjZwZGdpSHhWTkF4Mkw0bTlsbzNCQ01Ba2NEc2FrcDQwNmZLL0lYbUVZbXRyZ0Jxa2QwTnBrc2F1NzBGZW01NnhVeXdUcmp6clJQZXNvRkdqSDhWRUZLUDdFa0NUc3R4RGdhOTNtbTRjTWZYd3dzZjRvK3FTbW1NRHdhODZJSCszV2I5NCtUSzdBdk1MZXJKQmR3NWlEQlVpYlZqWFJpdmRURzFkaFFiRldvK0Q5VnRoNTdNek1vTkJXQmM1NllFQklYK0IrbkxxZ3hWV0l0VlF4Z2dXQkhscDZINzBXTlc1Q1lHeEtCUG55UVZTLzJXOUdEYWo2SmFRYXlTcU84QVpnU3ZHQkNNeXVvQ2pBM3ppa3dqUEEvQVRENnh3MU5tZlBoY0UzNmJHUWx2ejRPYXdZZ1lqNWl0aXU2Y0VSaTcrWDVvdUpBdWhsb3NiM3lHQmJOREFBUEhwU2p4ZnhyU284ZE4yZHBnWGJuSXBVQWR2ODQ2b1RzejUvZTJ1ZElEOE10WGJ4WER0Z0tmTmhSUmdKNG5BRE01SXlSbVR0VGVGaFFBWnM1SlpldDArSDNZK0pxUVNtWUUxOE42d0VoYkRLVTc0aHlIYVdHSWR5Tk1NUS9CU2t2Y3I1QVdlcU0xY282OXZBRnNGejl3K3FXZjBHZ3RSTk9rWnRmQ1lYOUdnSlhyZTl2UlNtTHg2RFhVczNpc1psMUNrMVhQalNTZGlKeW1ZeWJQQjJaZTVPRnd6T1FwbmhkaDVnSzFVR3VMWWI2clVDTzB4NkRLNDZIYWFqaTFoNGs4dEM1T08wK3grSVZoV2t3WDRSZ0hIL2tNZkxsZ1ZaeFBWamNWeXd5TmR4ZytCYW96b280ODM5dE9ycC9uTUNyc3dYOWVZZW92OWF2QUlWYXdxY0wwdlNWaWlHU1NzRnVERjdGa0ppeW1MdlhpRXhtZ1Y1aVQxZERXZ0ZZV3hUbm1UUTUvWVVXbUdUUnYwenVxZnowcXVoM1NSekp0cHdWZFlleGVEZXVLaHByazZVaFNneXdGS2FCT0RQc2RMcGJyZTl1UktqUlJTb1E5T1RSMWE1TEtyQzBWVFpZbUNTQldVOEZyeEJPQW1VczhYSXZLM2ZISjYwdmhMT3VMUWJ3czFpZThZUGUvMEF4eG5SV1ZadFRFT1k3WG90eDI0ZG1nU245RW0xMFA2U09adHR2Q2V1bG9lYytyYWNXdW1KQ1oxSjNKaC8zcXFhQkVVMUFlUEo4OGtXdkwvNnZ2YXc5U3pab1l2Qlp1MVV3Nkh6TkhId09tMG1OT3JvV2U5N2FjNENiY0ZHNHFEOHhkUVZKUUhwN2plRTNIUWtNeHpKeWhiZFlkVDRVeU5BUURydWhKYU5wQzZtb2dsLzRoemNnZFh5aFRGMXdGZFdLcHYzNCtVRmNUUXdCY1VEd3h5QnVjSHpwZG1MdkNjakZ6R25qNTUvL3hLampQQ2pPcE03VUhPSzVMQ3pISjV2TTg2R2tsc2I0RkVtRWJsUnlxVTJ6aXgrNGZxbnFvU1RRZkpFRXZqN1BnMGREUWFZWCtOTFVralFFTzdVaHFPR2FDT2dGU3VjTEVZS0JjRFFyQTFjMkRRY29BL1JRcDhvdUdIZExZbVpteitmZGhZVXBYQWxGbXdrdlArTDBhdzlxTnhHcWhVUUZjbE9aZG1CZzNFalZza3l1SmVaa1pjTDBLYTdzcStMOG01bHdZQTY4bUt3SERlQ1dTMnhCek5LZ1R3LzdIQTZuODM5dU9WTlBuVVRwZlJEOUNrOWhremRvOGk1a3dvRnhlcFFwbkltTW0zZEZwZmw4MHNVbVJEUHFvNFd5UUp0bDhrREljbXNTUk1oQXRpUWt5bnBlWjBwRW1uYUlZNDhyK2ZrMWFHTnJFRnk4YVhjcWVONVlmTWhQVWNYZW1LSnIvZTl0Q3hZRUkwRW4xTDAxYmFzOU04T2tGMDF1TW1kdFFjM1MwTUcxSW9oeTFUcmFDWEtEK1lpZzRremFsTmdTZHd3TEdvYXAwaVlXbTdjMWJYRUg2T3VWWS9MWmkyTzZ5TXV4emhlSzNGUzhyOGc1K0FEcGZNZTJGNWg1UXhwaDV1NEEyeXN4eGNtTjR0OWx2Z0l0TkY5UnB4T25lNFJlRnJ6MWMwY1o3QzVmblZqelZOQVV1TVc0THlIZnFSWEZBYlZaRVlvR0YrTXdSemk3UW00dXhFbUZDUFY0MnpJU2xtZDdyQmFtdmtzWDZOQXhUbnZtY0NzSVZwUjlaWGlONmt5a29FV1htdzAvQTZsWGNPcUZhRitBOENGb3AxWmhINkdxRVMxZEYzVFJsblNSUHFjRG5lVjdLL25jOXBJOXEyZ2FxWUoyeWxheDFPN3gxRmdnQnZXZFprSzc2RjROVXpROElpdHR1dW13QVArbG9hK1Q3TEdsTkdWZ3lHaWN0QzVsa0ZqTmh5Y1FYdlRQaFNPQ1hMZDlMdDdhM3BSb3ROMTM4RFR3YkdUdGdmQkpMaG1KSVVwQXJzMlhGeUEyWGo4ZEthV3k5bUV4eVFpdWtqMnJhQmtVNnFieVBtN2d3Z2dkTnBOZFp2TFdpSlhBNmxrUWtIcUNXVGRJeEZ4ZnZzeFM0S2kxMlQ0SDBsdEtCTEdZMlErd1lNOFczQW9kZ2xBTGVTb3RuVU53SmFhVlVvNHZBK1p1TnA0TWwvQ1JQWlRiZnlJdFpuTG4reG1zN0p3UjEvUXg0Z2ljNFR2R0NscitsMEtzWW1MYS91aUdyV0NPN2NsUUt2NVpYTFd3aW1nbU0ybUpDQUJDZmNsaUMrai9kVFBBOE1KY1NqbjdmbnduOUJEdHdVZTF1V2d5bUQvVVN6bUptT1J3VkdUT2IvUFN2Z1NNRjV2cGQ1UnltYjdwUVd3YW5aVTVOb1RGSTVZTTBOSmFTOUNpekFlR2lXb1hZK252QmdkaUdnRGpvdU1RTzNqU1JaUmhvaFozc01KTFdWdVNpeWV1VTlhQm0xVzBBUTJHRmxRZk1oRzBpYXd6QzZXYUNwc0FCU2lyVUk5eklhSHM0T2pEQkRHYkN1Q1lNT0RocHdDVE9URWFQWnVTNlNOMTBFV2thakNkYmtTU0lTbVl6bkdEcVJ1eGM5S1dBZ0J2Z09ycTA0UlVqMTJKaGMzT2RYTm5jaE94OFJ6RnN5WnJQLzRKS3A1UjF5dWJtSTRSOGVITlRxUmlhT3M4U0FCOTFnRmZrWUlyaGdtcjZJTVJnOWttem9XTmRyRWZPYWdZenFhWERkUURLY3lFengzd2JBczZCbUh1cFhERjFKY28xc2Q4UnRXaVFDUnE1Z1FEREoxM3pyRUd0Y1BpbVpLSFc5b0N3cC93VTZWL2MxcE15TTRNdzhsVUNvWmJQL3dsbFlaZStUdEdZdU5Ed1FCMW9qcmt6cGVZa213bVMwQUVObGtKUWpYcFFqcGpjR2N5RU5hOHdzUUJsaVptbEpiKytNcHRqZWQxcG15NjRqUGg5eTd3SWhnR1l0TGtIQi9hbVVRcVcybjZ1N3paOE03QVdMRkZvaDNwMDVjNzA0SnBiQ2ZReFBJNXdnOEpQVFYrbmFOeVo0VDBCZ0lkZloycURXU3paVE5CSkg2ZzBHR0hNWFVhMFoxSFhTd1l6UVQrLy9HRjdoY1RNcVdDVWdRMGw4cGdkTldOemdNbW1jRnF3eFpaSURVYmdCZWpwZUtQaVc2S2NSMXc5R0IxdEhzN3hPeU11THhqdDZGeHdUTzRUTlgxbms3VnE3dGdmRTdNQndIY3h1YWlYWWlha2xEb1FXV3UyVkZCZUJnVmR6R0FtREJmY0VocTU3TnVVd2R5NkhjeDNNTVJKeTFLWS9DdmQ0bGJpMXhyMXViZGhvUnNNMnRSdFdQMHIwRjRvdnoxYUI0aEd5Um9WU1l2REtMekY4cmZaK3F1NkpJdW5yMU0wZCt3N3ZuME1LcWd4ZEVwV3BZYlR6UVJWOW9ERmdCZUtSWlRkZk9WbFVDQXV6ZFl3ZVlycnV4NE1sWFFGMUdaYXg5NUJxQ1hBdG5JTkVUN2Z0ZVFCQlpZdkcwdzYvLzhtOTRMQlZVY0pjeVF3MU1DVW5KWSs4S3RVb0xIMWxQeU1DTUE0NjR2UUM1SE9RYVhqY29tT3VEcmxWQjdXbUxoTlBvOEE1ZE9HMjNRemdWZHdJSC90WEVhMGk4UDh2TFArd2xVclptdVkwK2lDd3o4Z2VkNFBsRVJpZWJWT2JhWmFCZExIYTRLWlRkbkdEdzBzdjNDdWY3Q204OHVOa01mOFNiWVR6S3dOOHVMU3l4STBhbmRuSnNqcWttdkJOVm05MXFMRFhZSFBFMHcyZlowUzM1MEpUMmtzK1NVTDY0RGpPM1FWc3JSME15RzVYTjZjSDV6UFc5SzJYTUhTWlFUNmg4SVZEYTBOQmprK0p0SWJPbndkU2MzTFdacFAzYVZzSTlPRGo4T3V0eDF2Z3M3ZEl6V2VTdS9NRVBJOFh4VCtwVzY2NEVJWnZ6Qk1yMUtSN2FkZ0tOdUM1ZjRjamRGZGtIWGVQRDlCL3FleDllVHN6UEFDbTM2blNidEp4OHdoZFNKS1hhZm9UTndTQmUrM3J2OEZnQW1PKzMvaHdzOXZhSnVRYmlab2kzU1QrSzAweTZJYnhmR3k0Qkc4RWs5TlRRSExodzJHSURWKzRUTU5RRzczcFJmbXZiZGVPT0dqZU9HTDNxaElYbUhidmVsclhxY2F4K2tkbi9lVXIzaVR6NmVTNUQ1YVQ0SGRwYmpuUXB2R1lKRkxIWkJkSG12K1N3bU9BQ3ZMY0liSGcvWlNxL050LzV1Z1dtUHJKVWpxa3lmSUx1Vk82UnFiVTVyS0FzaExYYWZvVE53R3ZhSVlMWDJvZ21zdFZuZEhPaG14VE9jSjMzU3dDREJ0VkN0SFhSSksxS3BpUjRVK3NNK09xLzZ6Qnl5OEJRMkI5MmFTOS96WE04bjdnSVlBOW02Rjd0T2toeit1VUR2VVB4YjlOa2RYL242aTdiOEpzbFB4M3RDQVpjNTN3SHo0V0dEUXdzd0h4M3ZnWXRFY3JkQkMxdVFhSksyUnQzdWp6NEY2WVJxcVREVGFjcEgwZFFxMFN4YW1ZUmpyZ2VjdHNud08zc2ZzditnN3dUNnVxaE5ZVkUvdStQZ3o3dkxSaXY2RDZXQnZEbXVYRVcyV1A5T3c5azBBZHFkUDNubDJHUmJVVlhoZE9uMnRkWU15a3lkdlVibFgrdjE3bkk0cDA3VjNRZElNdkEwYjhBNllTV1hQbkcwc1FuYjZwZ3RmSVB6M3l1VS9DaU5xQ0Y3cVdmZnQyRUlaM3RMZFpwbGo1SW5SajBiOCtxSllQZTdoRkhsR2dkRWEyV0YyellQd05uQyt1bU5GWVpwWlNsWUM3WXBtVHFYZTk1R2tpNnJSTCtWMEZmeElsSkU4dnRxVldvdkNhOUZialNabHEya3dheFY4N3hsMzdieWNFalA3WUEyS2I3cUlsM3lRbkV4ZUcvempYYnVzd3BIUDdmeFNVTFpEdVFwdmxKMkw2Nko3enR1YVpKdWs4YzgxN3Y4L3Y4RHJhbmV2S0NYQkZwOVZFcFNJM3k0bEJTd0N3OEhKK252YmFqMEpzVWM1RWFPL3djNlloR0paeWVQTDgxa2lQQjhtamRqbHl2T1NmNCtsM3BSSUxtZVNBeTFhQmJuNHBvdFk0VUo5MXF1bDNWR09sVmp6VFdwLzZSekxBN05FSlZOTW9wc0VjQlpzSlpkbjdWTHlPNkdQUTBtUFJkUzdGTEhzZkFrZml4S1N4NytZVHg4dlZXVUxVeDVOKzRYYkw2ZlM4dlY1UTcyWlFmekt3THpZMEcrNmlMWmxHSmJaTGZPdVFuRm1TczVvVzYreDlhSVZkaEVIdXpwbHROQ1l1T3VHVCtxQ21aRGpCR2IwNUZaT1JQVjNsMzlVSjZONFlqWThwN2lhbUJuSnNIY1pVUVV3ODBYMHVJdEdOMTNBMTF6aWgvOUJsMjA0SmVYSWhyejBkakJUOHFodnd2MXRSWlVOYkwzaExUWFpVYXdxMytXSzZReE0zSmRMR1hYREVSd3VxT05TTVNkQmNCVjg2VU52Wk1kdEFQKy9zR0RLcFdWV0xYd0Z4NWlaNE1PeGRSbjVqU2daMTJEV1pra3F1dWtDL0hYeHc3ZEE2Z0JWdzNCbzhTc0lUTW1qdmdGVHFraVZRbkNHK2YyTHpzK3pYMDFMdUhuVldsbU1tYmhEa3F0MTFIUUJCRGZkVm5RcXUwa3JTazhyVXZpNzBSV1dIZjBoUFkrcllVSnFxR1V1cXVoWklJdEszR0ZrQVV4L2VkUEY5SjNzVFdySy81dWd3bW1nSnppY3RzenJEa3hKdGxlaXdjcE5YQWhPTE5zTUVMbHpZNjQ3UTdLaEd3RStIbGh0WUZyVFJ2QWJWVlNWOGZlRUZsSUg0NHhXNmJPUHlLU281bHFJeEJSUFhMaUY4bExXSEpPUkU4Q21VNTBiY21aYWVGSUhkRm9CODd5MFRSZUtsckdyL3UybmVTVXhOUUlMWkpydmo0NGp3ZU1sSmI2WVkxL1Q2OUgzN09FS09oVnJHakNnNGlmQzdFbC9XOGY5bVArdm8vVWZoUGtpWlArOWJWRTBLZENTRjhXdHZCUlJ0WVBSUVhhZlZUTm1KbHdRNTFVTmhyR0MzSGpETW9aaWFac3VGQldkSmRocFp0VU9ObzBETTRIVHdiZVlZYmphWlZwYnZpZE12TkJLcWFyckNBd0I3WmlTSnZkeFR2cHRHSkgyVzNsRjB6bTZUdFI3VGJGYXJCT2dyYkMxZ1IvMW5QWWVMeC84VHA0Ny9lVVZla3RyTlpLaGorWnpHZm02akpIVDE1eVNtcmJwUWluMjVqWjlUVFNRelBnSVRNa3hPdUEzMlJnR3B5RUFhNTBhS0tQQktHYXMwbEFRckxYNW1PZzZDVnJQdk9vTEVoOEtXdmRCVElOL3EyaE9rOXhORWd4WFQ0dnlZSnAzZTJ0TTZQSnZ0cTVLMGVRZ3VJenVUYzVOelJsTGN4eW5sc3pJaEhrdmVkTkZyR3pKQ3JiZ0FhTWhTb2g2eFZkR2I2N08rcUVtblcvLzdwb2ZkdjZ2cVJ2YjE5Z09ZMG92R0M3SEcxdGh0VU1TT2NKVVRRZ3NnaFZOY2pkSk1MQXRpZklVSDNmVUI5V3JRblZhQUZ4RzgybjVVdDQzMjFJRWdpUHlpSzltZFJkTDNYUVJWUTFYOUd3MExTVmVaRHd1TkM1NzFCZnFIM1VTTE9hR1lDU2Qwc3k1S2ZyTXMwbzZ1eHdHMHVBK0FaMkIxbVdMZjhGMFlXZnpCTFJaYzhOcmxjcFQrN0J0VnRCQXlwU1pOaTZqNG15azRsWmdua1dTdTQ1U0tCSTNYVVMxQTQwcjBiU1VlQ3R3L2IyWjNOMDRIOGpkdXZ6c1V5eFlJczl0L0VWSzZTNnk0QXBhakJjZlBYSGZHWlo2aEZ3NnNWdVJKSXh2YlcwN0h5R0FGZEs3MTZqVGFFVnFXSGRCVTJhMlRNZFc2bHFYY2FQTkc4dTVkc3JxV3VxbWkyaGg2ZTJVMFN4ZC9DSCt1b2NmTGxPM1UzQ01MYkxBK0EwN3Y4TFRIUDhtWGtHbmc0cmVYNzluVmFweldueFlTRXJVQnV0V2s0WldSU1J4UnBtSE9zRE1pRUFYVVVObUFsenlCSkphNFpDOGJ2UWxSM1h6VTZvT3MweC9jMFBDcG91WWhvVlUvM1ZNWEo5d2JFNmY3akJWK1NLMHJQZCtPUktHTzdHQklNeFRRbTYrdDYyb1hDQi9JTVhYM0xnekE0Mkd6S3dxRjRmVUdrMXdJYzdoTlduTTE1VEltNVMyNlNLbXMrakNaYkp3UEtiWGRVSXp3VlliNWRadXBNSnlITzZJUkJCMTg3MXRSZmUzZmthT3dyeHEyaFlwTG93QUFBY1JTVVJCVkJhNVdFTFlqSm13Q0RiZnAxTi9PbGJYRkZtTXBUbElpRzI2bUxoRnVmdkRJc0ZrckhsOHhyNEoyeFg3TXBZbHZ2NVpmWUZweVZFa1NVejJ5RktTcWpBTjF0MjRNNFBxekpocDR6S2ExSGtPaXR4cU0rMmxrVnhzMHdXMXdXTUgyN2tIKzJ4V1BlK0JlU1BGaVVMbHhKeWVad3hmMUZheG5tTmpvbFpSMTRsdTNabUdudmFhdWNzSW5qdGJqWGR5S0ZqcHhuTzZTQUVvMmxCYzJuU2gzV3NFajIzQXdaN0RwUnM3dWpoR0VtYlVMbFFhRjYxcURZa0o1NnNhNHdaRkJkMjZNODJZQ1M3YUs5RjJKTVZocmFUTFdyK21TKzB1RGFCWUFRM0twb3RFalIzeUpIaW9ZNHV6UkhsdHh0RzRvYUtWNjBWaWJVT250UW05NnBQRHJUdlRqSmxGYzVjUkRKbGFyQ1ljZXJyNG1kQnR1dUI1c1Y5L3RYU2t5K3VqMVk3cDNhdUVTZTNpb3BDd1hOcXJWc24xdUhWbkdqRVRoa0hqV1N4eGVIMXJkL09vREFFUGF6WmQ4S3o0YjVIZVJ1dkFYeGZIMUQ3YWRPdHp1b1lYeEpQM3V0eTlUZXVBaGUrd1JwTVZrSVhMYUx5dTI4TGxzTDJ5S3MybUN6bGJEZnViTU1wYmFxSmxyRWViaTB4YW9Xd3VNaW13OXpKclR0MlpKbU9tamNzSTV2MjltMTgwbXk2U3owY1RYQVpUNXE0dnJhS3ZhazA5cmFqcnhLbVh1ZGJvWEYvTHFUdlRoSm5mTWQ5bDlBQVFrejR6dGplSGJ0TkZZczNETUp1MzdrM014b3l1RWFoYnJKTU5Lak9ZemMxZFJqNHg5ODRXMDIyNlNPeHlvWDY1ZkhuUExwckVaZ3h1aG1OM3BzR1lDV3NhL2QySEtNaUZiOUFSazF5TnB2Y3NydDkwa1ZUZDFJbjdWNVB5TUwxN0JCeTdNdzJZV1NSbSsvOStVS2E4SkhRSmpNY2hSTUN4T3pPYm1ZWXVvN2Q4bnZFeTc4TkNoL0JVRGxpWEhic3pzNWxwNERJcWZQQS93VnpseDhxQUlZN2RNVU9nQXdRd2t6U1R5bG9CalRiSTd0OG5IUi84alUvKytDdWZWbDlRMStYOVA3TldvMVQvSWJEbTFwMlpPV2FDeThqdTBONUU2ejhjc1VXdUVXaTVkV2RtTWxPYXBzMFl1bzk3SGx4ampmcHNFS2k3ZFdkbU1STmNScGJIckUxdlVIWmdFTWgyWjQ0bWZEdjl3M29NTXV6TW9pVXY3WjVQMURjSlV3OGlBdG51ekhvU2x5cmEvcVl6azFabmQvVG8rVjF0MnpHeGp4RElkbWNtRXFtdDdVWTZNenVKMnBJeWpMZkxhVnVEaVFjV2dXeDM1ck1UT1BPdWVXMm4wNWw1ZTRLeTVHVFhyM1RTTmhvVCt3K0JEbkRDYWF2U21lbTBLbFEyeUFpc09YWm5acTNOQnhsTDdKdExCRnFPM1puSVRKZG41ekRycWp0Mlp5SXpEek9iSFBZOTI1MXBXeG5hbWJhSW9id09nV3gzcHE1VVdob3lNdzBkekRORmdMb3p0MHlGamVTUW1VWXdvVkFHQXRTZDZmWlpGbVJtQnVTWWJZUkF4K2FkYkVZYWtabEdNS0ZRQmdMYkZtL0x5RkFWWkNNenpYQkNxWFFFeXM0L3Rvck1URWNjYzgwUUFETnowVXpTVkFxWmFZb1V5cVVnQUc4bmRmMXVGbURtVmtxTm1JVUltQ0JBblVadWwrWmUzVG5YVFRxQ01nT0dBSHdGMlBXN1dZRHI1d2NNSmV6TzNpUFFkUDV1bGc4QU02ODVIb2IzSGhlc2NiOFJLTGw4TjB2aHVndlBQUUhFaE05Z3ZlU0ZuOXJhNzc1aC9RY1lBYnFmbysycy9WUmJlTXc1MDR1S0RoOEM4SW9oaHd1Z0FsaytjNUlkZDU1dElETVBINS9jOVJqdW1qL3BUaHRxUWdSY0lkQjB2VzNZVmNPNG5vZk1YclRKeGZGM1VCQm85Zmw3QmticStGS2pRZUdhWFQ4SWVhZGRBV2ZTQlJOTkUyV1hIOFEwcVJGbCtnT0JhZkxlZldySVZMWTN2bkRiWXczWFQ4L3RVMit4V2xzRVJuN090b1FyK1NiSmZNTWJ1RnAzU2pobXVrSWM5Wmdod0w3V25DcDc0N2tYclRTUm1ha1lZYVp6QkF3L0RZN01kSTQ4S2t4RkFENmkxazRWQ0RLUm1TWW9vWXc3Qk9EZTA0cUpObVNtQ1VvbzR3NEI5dEg2YkgzSXpHeU1VTUlsQXNmSUpTTjF5RXdqbUZESUdRSUx4T3lEOWNoTVo1Q2pJaU1FdG9uWisxcVJtVVp3b3BBekJFcUczNUpFWmpxREhCVmxJdkJhdnJuWTROdG95TXhNT0ZIQUdRTHJ5RXhuV0tJaXB3aHNiajVDeUljM053MlU0cGhwQUJLS3VFTWdkR2RPd1hhaTJQRnVVUk15VTBDQmdiMUFJSFJuMHBja3hvN3dDWGhrNWw2Y0RxeERJTEFndGhCTjMza21mdHdrQkpHWkFnb003QVVDMitTS1dUWElURE9jVU1vUkFxYnVUQStaNlFoeFZHT0dnT0h1VEErWmFZWW5TamxDd0hSM0pqTFRFZUNveGhBQjA5Mlp5RXhEUUZITUVRTHcwazVEVFdobkdnS0ZZazRRR0ROK1p5Y3kwd25ncU1RUWdZNXdaMllWUUdabUlZVDVMaEZZTTNWbjR0cmNKZXlvS3hNQjZXSHppVnZpdDRETzREMmdUQWhSb0NjSTFJbi9iczJYZzNLOGI5NFRoRkZwUGdUWXcrWkRqME5wN1Y2ajl3bTFhR2NLS0REUWV3VEcyY1BtSFlOSGdaQ1p2VDhkV0lOQUFCenROTnc2TGxJU0E4ak1SR2d3d3owQ2syUVhsSTRZUEFia1ZZMzlTKzZiaVJvUEhRSlQ1REwwZWNIa1BkZnJobTlNT0hRWVlvZDdnY0E0Z2VGeXZMR1ZvYnV3ZWNjcllMdjdDejYwdVpFaGlkbUlnQnNFaXZDNnJmWE1GN0JYeFZNWW1hSnVtb1ZhRGowQ1I4aWxFN3VWTEJpcVpQbmNtWk5uemk2anJaa0ZGZWE3UXVEOTlYdFdYZWxDUFQxRDRQOEJPZDVwRGgwRkpqOEFBQUFBU1VWT1JLNUNZSUk9Igp9Cg=="/>
    </extobj>
    <extobj name="334E55B0-647D-440b-865C-3EC943EB4CBC-3">
      <extobjdata type="334E55B0-647D-440b-865C-3EC943EB4CBC" data="ewogICAiSW1nU2V0dGluZ0pzb24iIDogIntcImRwaVwiOlwiNjAwXCIsXCJmb3JtYXRcIjpcIlBOR1wiLFwidHJhbnNwYXJlbnRcIjp0cnVlLFwiYXV0b1wiOmZhbHNlfSIsCiAgICJMYXRleCIgOiAiWEZzZ1hIUmxlSFI3UmxkVWZWOTdYRzFoZEdoallXeDdWSDE5SUQwZ1hHWnlZV043TVgxN1hHMWhkR2hqWVd4N1ZIMTlYSE4xYlY1N1hHMWhkR2hqWVd4N1ZIMTlYM3QwUFRGOUtHRmZlM1FzZEgwdFlWOTdNQ3gwZlNrZ1hGMD0iLAogICAiTGF0ZXhJbWdCYXNlNjQiIDogImlWQk9SdzBLR2dvQUFBQU5TVWhFVWdBQUE5c0FBQUR6QkFNQUFBQmtzQmdwQUFBQU1GQk1WRVgvLy84QUFBQUFBQUFBQUFBQUFBQUFBQUFBQUFBQUFBQUFBQUFBQUFBQUFBQUFBQUFBQUFBQUFBQUFBQUFBQUFBdjNhQjdBQUFBRDNSU1RsTUFNcnRFWnQzdmlSRE5tYXRVSW5aY1lHNTBBQUFBQ1hCSVdYTUFBQTdFQUFBT3hBR1ZLdzRiQUFBZHFFbEVRVlI0QWUxZGZXd3MxMVVmZnozdnM3MjIyNmdwRW9pMUNrUXRyV1JYb1NBK3hLNHFpcUIvc0c0cWg0U0F4clRrVWY2Z2E0SFVTSkhLTHFXTnJLTEVWa1FRRVVKclJFWFZCTFJXYUlSYWhOYU5WQWtGSkZ1QWFFRkVYcENhUDRyb3ZvVFl5Y3Q3eWVYY3VkOHpkK2JlbWYyYVdkLzd4Kzc5T1BlY2M4OXY3c2U1YzJmRzgxd0lXK0FuM3dqbnVQVDBXdUNmMGNiME51NnF0Mnptdnhzb0ZHNjFycnBScHJiOTgzNElhMGdlVDIxcnIzckQ1aU5kRzZFZnV1cEdtZHIybDl2bzRaMGdJSFFSL0QvNG8vOHd0YTI5OGcycm8vOGxOcGhENk9qS1cyUGFEVENQN3RBbVhrZm9aTnBiZStYYlYrY3Uxd0ZDclN0dmppazN3SXpvMHFmb1lzb2I2NXAzSFYweUkzVFFteXpxL3FmVUFxZDg2dlo4RVozU3hycG1iVjZzVXlPVUVITDc1Tk4rUWJ5dnhscTRndEEyaTd2L3FiZkFrdHM1blhxTXBRWXVJRlNUa2k0NjNSWUF0L3RzdWx2b1dpZFo0RlM0WkZLdWkwNnBCVHJvOXBTMnpEVkxZd0VmdmFiSmRWblRhUUZ3dTkrYXpwYTVWbWtzQUc3M3JpYmJaVTJuQlp6YlBaMjR4clRLdWQweGhwbk9iT2QyVHlldU1hMXlibmVNWWFZejI3bmQwNGxyVEt1YzJ4MWptS25NZG03M1ZNSWExeWc0ZGJ3YlYrYnlwODRDaSs1dTk5UmhtdEFnT0dSZVN5aDJSZE5sZ1RWM3QzdTZBRTF1VGRVZE1rODJVRTVMWjI1a09wUFNRYS9udEVGT3JTUUxWTE05Nk5WQXJ5UnhkV1g1dE1BWHhVTkFhUlFzdTFQSGFjeVZGOW9uR3RuZ1hrV29sNWMyT0Qwc0xWRCtNSDdyeG9rbHRVd0d0ejh6VGZreUR4Y2Zwd1ZXbnZrUjhvcVZrd3hTSytqVkRMVmNsY2xaQUk2am9NdlB0clAxN3E1YnFVME91VXlTbHg1KzhFdnJYamE0NFFiSllTYWhydEprTFpBTjdubUV0aWFydDVPZXlRTFo0RjV3anhSa3N2YkVLMldEdStMY3NJa2psMG1CYkhCLzU2OHpDWE9WSm0yQmJIQlBXbXNuUDZNRkhOd1pEVmZNYWc3dVl1S1dVV3NIZDBiREZiT2FnN3VZdUdYVTJzR2QwWERGck9iZ0xpWnVHYlYyY0djMFhER3JPYmlMaVZ0R3JSM2NHUTFYekdvTzdtTGlsbEZyQjNkR3d4V3ptb083bUxobDFOckJuZEZ3eGF6bTRDNG1iaG0xZG5Cbk5Gd3hxem00aTRsYlJxMGQzQmtOVjh4cUR1NWk0cFpSYXdkM1JzTVZzNXFEdTVpNFpkVGFBSGNabmhCTkdkWXphdUtxamNFQ0JyamhmVnBwdy9FWXRIWWlNbHJBQURlOHRUeHRjTitTeXdqRk9Lb1o0SVl2dktZTmI0OURiU2NqbXdVTWNIdE5nbmJjQ0YxNi9LV2YrYVZINllQaWhKUi9FamFiUXE3V0tDMWdnaHRlbDRlRDRTc3pwUi80SGJHbU94bWx2bzczUUJab0d4N25MMUVZejB4U1NpLzYrTHFBY0dnaWRlVVRzMERiQUxkM0drQm84M1hYMG5jSXFYc0QxOFRRTkFvMndvM2Y2UUhCNnN2czd3NkdBdmMxT2FQVkowYlFOdlZ1ejhkb0c2bElBMVlEdkZzVGE0MFRiTEJBMndqa09RYmI5aHR4OE41cmhQWU1NbDN4eEN6UU5zSU43MkhCNFphZGl2QVdSdmRlZXp0VFRZS3FiWVRiNndLQ0VDejc3SThqZEdjU0RYRXliU3pRTnNPOUVLQ04vcytHbmVlVjJyWURnUjAvUnpWTUMxakFUVGRTTDF0MmNwY1JXcmVqZEZSanR3REFYVE1KN1pQdXZXR2lvK1ZOZEd4SjZjakdiUUhmNHRYRnN3UnUyM3NmeThqZEZCczNqTGJ5QU1rakV5M2JTTFVkb3pjakh6TDQ1cFpKUnQ3S3k3K1JONDJHb2M4N0FlN1hXaVpPVmRLOVAyV2lvK1VMNFp0aVM1ZG5sbFh6UStadjVFZVhZV2hTZXVTWjUrNEpjTHg0LzllL1hFdGlHV3llSU9zWFk1YkR5NEZ1QWJmUnYzQ3JsV1NTd3BYQlc0dWxzSkdvZjV0UTFoS0pSR0Z6VzhRaE5sdkU5K1dXR3c4b2pTaDZvb1J1N0R4TndsUDNOellTbTNOTzRINHJrVWdVWGxON2M5dHd0MXhVekZPc2N0R2k2cnp6UGRxdzdubUxZTU1Ic1ExM2JnUjdTLzdsdzRGTm43b2ZrYnFiUWNiT0RiaHROUE85dU1Ea1VIR1QvNk5IMWk0c05WbFZib290MjI3SVdYSWZFOWtLdjNGZkpSZDcrTGVHNGVhQndNMlRERzZhQVFhUmFBVlZFTnNhVTR2c3hYU0loa2VXTmU2VjZab0YvWTVGazEyMDc5b0pidlRCeHgxMmdrQlRlNTQzOSt6WGlHRXUzdi9udU1uZmZkWW42U2VmSVJiNG4zYVF2dlZWejZOM2trbTU4bHNqdERuNnBSdXBXWGJENTRycWhpOUliL0grUElhTnowa3pIL1VoZVJ6Z0U5eEJldjJNWVZYZWhKTExHa3Q2M3N1US9sV2N4THNYcjM3cGd5L3R2M1FYcG5uOUhkK0cySGZiRU8wSjZwekU0THRoUWVETnN0ZnJzZkE2M2I3cVpDbkw4dmRXRHFENWgwS2ZsVFpQZHFEa1NKUmNnNlI4ZXdIdUlaQ2pJWERxNzlNdFFyY21tSldoK3A2b25aZFlIVFFVU3FiUnFtMTU2elFOei9IUTlxVzFDaDdlamlXeE1CUHZrbVFGU25xaUJQZDJaVW43R05vSVNxK2hDOVpaOENYQm1NMDFlRlF3bVhnTWJuemdFTmt2TXlvMnJ6YmVTSjhqZ210U3Y4TW5jaGxDZ1lwMWRKT29Hcm9Rc0gvTFIzMU1zWXhhQWVFYTR0dFVtTmxSa0FrL0ZYbzVzSFF1L3RsRzZsWmFiUTVFdzlKV25UVDl2RFNhNDVsWGdYdVdYY1o0eFUyUkR4UnV3eFF0YTc1TVYzeHJZbEpUNEY2U0p3bTU0a1RqRldnVkJINkYyaXJUcFJlM0xYMmU2SHd4RDBYZ0xyRVpHdDhmbHBld2ZVakxqYmhHWi9Kek1UVW9jSmZZckNCWG1uZ2N2dnFKZzNMaFdpZzFReGNxRnFUNUl6a1ZIOHlNd08xMTJKRHRxOXZMNTJDbEU2a3RsVjJTcUlpSlVJSGJhOHRqZzFSeHN0RTJOQU5DTDUwV3MwVjF3M0F6RjBUSGk4TE40V3VDVlNTamhPWnlyMG5uZ0tyWWFsVGg3cjhoMWM1TjlERU1OcEttTXl2TktzV2R1ajF2RmZGNy9GRzRGOWd1VEFXc3NpV01nUmUxY24vMWFWbGRaS3B3VjVTRnZHQTAyUmg5MUZ2TVFGYnFiQmI1SkZNSjhWdTVVYmlYMk1RdXUxVmdFNXlVNXZJeTYvbjliVzR3RmU0RDBlMDVSUTRpc0NHQXczRWFWVW9vNWVXUmh2bm9hYnQ4Rm83Q1BjOHVCYnc3dWl0MHFVQ1NkWHpJNWZjUDJLQU9lU3JjMTZTTFE3Q1plQXdyQ1lHdFVLejBXYzNncVZzeEhnOVJsVHRKVWJoNXQ4WERuclNQMXNSR0V1cGRaMkIyOTNpbUN2ZHNLb3R5SnFPT1pObElYV0RlNmFpVkd3My9OYTUrRkc2UGY3QytvVHhDNTJPOHQ3Zys1emRwZExQRzgxUzRsL2tDZ1JQa0lrSTNVcmRUS0ZQaDNTTkZwZnlRenZMQlNRTTNXNE41TU11eGdkM3p5Z2hQM2tlOERmME5HbTJMUzBDRmUvRk5UcHlyQ04xSVRhTmRSOXFIekZWYjdKU1o1MHNQR2U1L0pjRHg3bG9GZk5jWnc5WGI2bHplUHFFbERVNFNtcnZucFptZWNjbkZ2dy90Z3NBYVlLR1RQS3haa09lTkJPWXZDcElNZC84NDBMUFRvK3F1Z1UyT2FOeTdma2VaeTB0OFU1Rkh3a3UxRmJiRVp5enk4bC9CWUtmWlNJV1c1MFgzYkhyNGJGdEpocHV1c2ZkYmxDY2U5WFlaZjVpcjVibDhYcmNOcVE3bXJHYnUvdWxHcXYzVnVJanNhWFBYV3F4UWw5MnVrdUh1a043TkZjWkh1N2p2REhOMVY1ckx0Y3Z1Z3NEdGJVTERJT3p4bGhvaTEvbFNSeUw4eC90di9ZMlVISEYwTUduOE5xY01kemNFdHdjbTRSdmk3Uk92Q3VsMTJxd0QzUTVwVWVCK0RCb0NRZkl5azhGYWsvZVhDR25wWlhUcG8vZDYzaCswa3VzT3BYUlFhUlhXYldXNDIyRzR1NGd2NmZCY0xjL2w5VU5OTzRvQ045MUl2YlJGcXNxc0pkcmNSMitlZVIrNmFDM1pYelNpY3VyWW9OTFcySzZTRERjS3czMEtYWUIyWnp4WHkzTTVYNzdMcWhjRmJ2Wld2UTFaK1lSNFU3bFpnQWsvaHk2d1lUWVA2Nm52cFNiSWlTc2FXTm9DMncrVjRGNk53STI3OHg3UkFjL1Y4bHd1cmNlRmtvV0JHeXNLd1hZZmFEUDhnaTQ0bVhXSW03M3dtajhHdUFlWHRzdzJVQ1M0S3hHNGNlRTJRVE9ZcXlGSjUzSzlrMVVZdU5sR0t1NmhGcUhCRnJhTXRrcVg2bmhXc0wxbVdOMzAvNE5MZ3kwVElsYkEvYTNvWFNMcE9PSXB2cHBoUlV2dkRPazNTQWVCdTNUWHZYSGhMTDJGVERYd05BV0JYc3NtYW1uN0lTQ0ZnejRQa0RwK2lnV2ZTVXBjK1JDa2dldEpqSWpoL3VWSEhubjAyWHNnY2h5U2lJOGowb3Qzc3dkbDJFaWsycHIyWG5ZS3VPZmFMVlVZWFMyRGhFZ1lRZitoejBMY1ZuV0lTY0ZZMEZPS0tueVhyYStlQVZDb2hwVVlnalNZaHJjQ2RURGNQSVRobHJwekFQTUJVTzRGMVU2M2RZMnhoN3U4R2Q2bXFYSXRJcEV3cVU1MDJqeWZTS25aMUlNaFc2WHoyY29IanR1Ty91YkpFS1RCQUVGYWtBeDNIWXh5aGkxQzVtcE1USER1RXRSeGtSUmk0ZjVCUEhhbzRVK2tlamk2M0ZETHBkVEhRNlREU0o0VC90cEJLc3dmNXJRdE9RK0dCbmFTRlRxQTFoSXkrWUR4WVVpRDhZbW9pUkU4Qm9WSy8vbVo2R0R1NGU3Y3crcVN1VnJNNVkwem5Cc09jWEIvaE5oVy9yVWJSc01DaHBmR1RZRmdkVWdGam1Ddnk1S3J6SGllQjlFdHVXZ0U4VGhwbjMrK2NkOWYyTXBqMkRLNG9WNG5NbmNIdDdnT01Vc3lWL081ZkU1dnBoaTRmeDdzR2dxdmp0cElSanQwaVVaSFJzTGdvY2N6bVF6R0laWnVzaVd2WEQ3Y2VJeTBMNkxMUDIyalQxdktZbk9PQlBkc0ZHN2NCOTdBSEt2YkFkODJmY3ZrRXQ5YlZjVHA0ZjUzOW9TcGp4QjUxUFRKdjJvcDlTYVJvRXREbTQxVTJGNlM5WVZsTGw5TmhGNjJKNU9KUnBWRU5IMHNSdHBjNDlhSjUzMFQvWnFXWTBTaUJ1NXlGRzcrcEZCbkwyQmJCL2hiRUF1OTE0Q0oxTUk5ajk2bWZhR0swaHdwWUV5MS8ydWdTSExRVnBNeThWTVRFQzViVWw1TU5BVDNOZW1JSnQrSUNLcjJ0ZTFiRlhlUll3UWtaY2RJcTVMSnVLdE9NNVJSVkNKYmMwbTkyL09QSTNMYnREdlRNd3dIWUtBZUVGVjJJNVE0UXd0M0haMVE0bmIwVGdNdFNmMDNPTnhlSDZQTnJ2cEVCY0JHTFltZ0xwd3ZXTE5Md3dOY1FUSWRxMUloQXlSTDB2OS8wZTh5ZkRETVFTK3RUSHZPTXZydEVGK2NqRXBzMER2Wk10emRLTnpZSnFEQUhEM0VoUEU4Qkg2ZEkvaUpCaDNjODN6a2c2RWltQmlpOWRMbnJHR2tFb09SSjI0NUJBbXV1Q3JRTExuSUY5Y0lMT0p1aWlLK2R5V3ljS3dqMDdBaS9KQ0dOb1QxOGJYU3JsUGZvS1M5RXgrVnFJTTdmTDhiVkRzSGxXcXdXS0Z6TlQ0WWdDR1REaXd4L2ZHL0R1NEs3OUxnNjIvTDFJUEVod0EzZlJpVUhhaE4wRWFGRzg4Q1BVb05KZmpxcCtFYXY3SlpUdkFmMllMRnViRU5DTzBweFVpalk3bm5OWFdlUVZTaVR5ODV1WGMzanhVMWNRSmZoQnRpcnNaN3pYQ3ZaRWFjV0ZScTZPQnU4d014Y1BFZktlUVRUbFNoTWN4QlNWUkZoUnRmOG1lVUhrRGJFMVhQMlJha3lJSllaRTh1S0YzMHNmQm91UHd6cFRJODhLT1YxbVlxVk9UcmpWYlZTTlQxYm5wV1RaWkh1ek9mcS8xZ1ZScDN4bFFETjNUcEU4b1FMaDBXbFVWTUxBNGpNVjJaR0ZTQUx0RVNKTkJJZnJWWEZiZTdIcjB0RHRYQXUxa1h0ZFBHOU5KZ3pVQVpyV2xtSTQzRUJoMVk1ZDc5UWkraURPM096U05hMGdjTHRieUY4QVJEU3pWd3o2S1BNYVlIaXRWWTdnVC8yOUNZQnl6a3F5dHphTVp0VnFuSnpZNXp1bndnWStYNG45OThsRE90NDNwcFMzekt2cTd4ZGpRU2RYRHJkUENEN3V4djBiSnpzRkROTzkvVmtXcm43dGsvNHFTbmRudFluSDdrRVdpTTFWdE9WYmlyMGdOSHF0dXRmejNKTlhGMVpHaVJYaG8vcmdBWFUzVEhTeU9SclRIazNxM1Rwb25nQWk3ejBZdk01WnBSUDZpcjZkMFN6ODVBN1pZWURTc0tiWThacGxRSnNPaGdrelVVMU1WNVRmQTFwUDBtR0FscmFzVWdkYzRPRG1uS3pGbDZhZWRjcnFvYjRhZVJHS3pBb05RRWR3WGdQdUdQL3dYdnpMdnArU2Q2UFpQaDlwUGJmWmZlRVlWY3lkWjZ1Umx6NFZLdTJWU0ZTWjZOYmtEZUY4Nlg2bmJEbEtuVHRJN2VzaEVTUTZPWGRzb1hoYkM0T2dsWGpVcUU2L0k0b0RMQkRaczY2RmpNMWRndnVNTWZHZ3pMU1lRYlJDYTFtMjVxQXY5SUNQa21ZYWxaMDdDS2xQcG1BaGRwdVFsVUhUWXdCaStNdkNucWFhWk1YS2lmMFVXMTVKaGVXcFAzSElDN0YrWVFsUWdEejE1QVpZSWJMMTl2bm90R05XQ2hJanA3U0ZBaTNHQzAzUkM5bkt4R1VPWVpmSWRhcGg4OFhtR1h2SWtWWE9NMVFkTVYvaVMwOXhBS2Zycmx3WEV5R3JZRnBlZkI5NHBJaUU2d01sbEN2S3VUQnBjUWU3b1docFJqdWJwZUlyOWpiNEk3Nk03U1hOMEU5Zm16dnJJY0hFK0VHMllaUmJGUTVUSGY3d1ovdU1HWHR5RlZ3a2tZbC9aRUh2UzNIazBkRUN6YTY0RjdUSUJWNE82VFBNc2JyVUtHaUdtbGVXSTdHdUErRk5UQlZFTmtLaGNZZExXdGdNb0VOMzVTNkhiN2hIT3NBRFBwOVJ3OFA0Z2t3ZzJydkpwS1B0blVGOFFoQlpNaW9vY0JaVk8wNHpTWU9FdllCeTd0Ny9mUksvdjhnU3ZLY24vL0NZUytiMy9mSkNHMlhDL05SM2RvRFlCYnVjQThyVVFZOHMrQ0NrYTQ0ZktTblVzOGwrTjlObTFJaFB1QWlkUldIWDltMjE0ZlgrNUJmZFpUZ21tOEJTZDk2R1FUblRKeG8ySm1kTnYyNnFVSnVLSGZxbkJySmNMSVNnUWE0YTRDdk5Ma0NSWEYxUjNXT1JIdVU3RVpGYTQzaVRRNDAxWmVHTlp0VTE1MVZNUXVXU053ZXRtcDNGRzQzWjVlV29QcnJsa1JhZHp1V2VhZEcrSEczWm10QzZEbE1PbkhiNDRsd3AwenR4dTZUUTFEYVJQNndYMGhTcm5HWFIrNDlQSCsyalhpY0doMnFuRU4vVVk2NVdYKzAwc1RsNm9HYm8zRWE0amVpVGZDamJ2ekc1SmFEYVd6U3dVUVRZVGI0SGFybkVhZUFqUFplV0ZZRS81RUhVN0FzRkRELzhHR0MvWVJxN3M0RWJjM3J0OUlEMnJZL09pbEpjS3RrWGpBNW5xTTBFYVNYTnlkWllLTzB0blZtb0dUcm1ieGxNSHQ1blJqaWxUVVZpVkw1VS9VWVRMd1ZZNERjcmhpZ25HdnV4Y2tZeVpwL1l3ZTFMRDUwVXRyTVBqd2cxeTdJVDRhaVJWRVJpQVBJeFNlNjlYcVFGQ1RjcXBxWjVkS3ZPRGdhaHd6alY1SzNmRW03TDB3ck5lc3N2M2JwdmVPcTY5MXNOVkxkTkdiNW01M2lzWnFwU2x3aHkwZXZkc05HNys3Z2NnU2RGWjBlejFKZkZlZHEyRXlPWXdobjJ0alptZjZVcGdVanZVbEk4a3RmVFNSYlFvdkRQZ3NLcXZNYzlLMTVsR3ZnbnYzSWwzSWFxWk1xQm96b3ljcXB4UnFwWW1WZWRqdjFrdnNZdHQvNjVubk1FQndYK2c5WC8veVp4VWhVdUpVM1kyQXlhUW5sZExvS255ODdYMEJMM1Q1NU44OTg4aEpoR1M4Ym5lcHEyd3pSTFRaRk12clNGazBBeVkwNlNKZUllY1p1NitSWGwraDQ2Um15Z1JPQU1kNmxHR0tISzIwTnJuaUNQOURsWnRPWWdNUDBGV0NEL21OOVVyV0VGNlA4QUNEc3RSMGxnMWdLdUdJRmZEL0EyMDlYanpjU0tuSlBSVXRZeGhxWXR1cnE4QVg0MEhoS2ZxNFYvN014WlpYOHRIV1NxTkhha1FQaU9GOGtFU0tNLy9xcEcxeVp3bkFQVlpaYXlUQ0FxQUZjRjgrVEw2MzlqUjhjQzIyK2N0c21xZGMxYzVPTXhmRXg5dWVmbXJuaHVhVVVsVVpFRlVOQjBtOSsyc041VUpqaVZvUzA3NjZIa2tpRGNxQ3daQlRsZHZvZ294eG4wT1hEZFlaZkdWRnk0Z1g1RTBMbHBucVh5ZXR5ZUdHL2JJOWxaMUc0cW9XTTdVYVM0bnZqcEdjTG1zZkk3RDdieXJMSGJzNlpxcVZMb00zOUE5cnFQZ0FJeFQxUStOcGxKS3F1dnlkK1VyakU3OFFFUHhVKzZGMVFnbWVSMCtwUXhJSDZ0aW9vVEJtYWFUVnVSY0p0N0JPVkE0YWliUDg2bEJKdGFuMmxwSjk5d05LMGpiUlRpUFNsdW04SDBLWkpXKzNrbGhVa0xZbnhsZTVaaDc3NFJLaXdDdHNUclhuMXhTU0RJa0t2MXhoNkQ1VEdXZ2tIaWc3SnlyNWlGTEpkN3V6Q1YzUmorUFFkM1dXNXpMZ3lISHlRbzVUc3NpaWVXalNUSm00dG41R1ozeXovZ3VuYnpZeVIyb2s5aldUYTFiUmR2VmdjYnR0UjJsUEZYektqdlZuNmYrM2ZqZVpCNndyUDVWTUVTNkZrVHFjRlU3VEtYTzJwaGJRR2YySDFkeEJVK0tFR3Q4ZTVTdzFFbjN0d01OcmpDQUNGLy9lc05uVzBadmZlSWtHdUsxL2gwYU5ZamIxNDI1U3ZXNTRob3dRVXdlbUdXb2xtZEVYN1Rkc0k0eDFHVEJ6ME96b3dlT294SEtLbFpwT1dvWTgyTDFMSEdBenNJVE5qek5lelJjbnlIaGVUQVN1dk1TRm5LN2FlZXplRXFNbSsrcHNpKzNGNE5PcHdZNHJidllCOWMwWjhjRC80QUVTSGxVMmFDWklITSs3MzVRMm5hZWRMcFhhMmtSWFFpMjhzNit0UURQQkMrc2xsZXZLbG93cnJucXd0VXFmcm9LOUtBSUh1TVdZSFgyQVZzYzVXMTZkemNaczJFbVNlSkJ5WVpwTkphVldmM0NIUk9FWGJHQnM4Q3pvc2JZWXdwV1J6Z3ZEUWtwRzk3a1QrR3JWN1VDbENxS2UyMUt3a29wNSt3SFhQbjFrQWIwUlZDcXpYcFFrc1RuMGdkV29zQi9hckRGV01CSkFKNlVER3BEaVhiMTFZNVdBQUF5ellVY3BVeGxOMXNmRGZabXFCTHFSK1lKc2NKekg3bUhKSXRMRVoramxkNTJOT2drU1MyYTNJbzFvRzFyWXh0dXdvYk9ud2NOM2k1TWZRSW9uRWlQWUN4UDFFa25sd29Yd1hxVmNpT01WUEluZVRRK0NuSktERDNqdUJwZHZwbEVMVXcrY1BpWDZzTEVjdndPTlBNb1VsYmhJUjRLQlpkb3pnS25Gc3ZQWjhvUWI5ZnpabHVDTmI5SUpxeVFlTUE3b25vRFhWU245bnNpZE0yMjBMRUkvVzJVVENnaTVSZXJpVWFIL3R1QXpyTmhLNCtMRTh6NkNQa2taSmtnOHgvZEh4aHNPV1BPSEpwWmZ6Z0hIRHJKZEcyemFYM2lMcEw4UWxUdlN4YVZ0UkJjOTEyREdMOS96bXp1RWFCbmR2dWR5UzF0aHNNdy9oRmZ4L0RHNjNhSmNFaVMyNlpVM21MeFV0ZXVtenBHS0d5WUcyQjRRbFh6eDRKYkkxTVhTZUdFSDhwUzd3TmJDT3E0NGIrYjVpdzlJWlEvUytQZjc5NTFJMmNPTFB2Rjg0K0d2dGlSK01STG4wKzRwU1N5elJuM1QxSmVhTVp1cmdvcXc2MFdQbUpqNDFLMVg4SENpSEdaakhzcHNVY1J6a2lPZlNDNGVRV21NeEFOcFJUc0NxVHFXTTdaRHJhNnlOZzkyaXFRaEVuYVo3SmFDc01DVFIyZ3RhNVpaWmpNeHlUaE50Y0lyRDNrZmpTa1YveDhuY1hNRUs0ZDRMWUtTMVY4NU0xQ2tMUzc5cllRMlBrU2dZaFBIN2p6KzZGV2t5b0swOG9mQ1ZlUEdtc3hoWHA0STVJS1J4V01rTHBrbW9aRXBORHJHdG01M0tpK3NFMXJyTjYzSEJXam83TTNSdFZiUE9VWmlQOVFLZmVWaTVSNUE3N2JSR0x3M1d5OE1lbk5vWjMweHpVMmU2cDZOUHNPazBVdGNHZnFpYVpnNlorUjFtdkNzZzh5eWErK0Z3V0hkY0FmdFMwL1R5RngxOFhaTGx6dktQTDNFU3ZvTjQxRXFPUnplSFR1M0cwNzZoSHBzdkhnNEJIWVVLbDJ4M3lwYUd2djZTQyt4Wkxla0NUVTA3MG5menUwR0w4eDZqTlVOQlA5eFptc0kva0ZjMndvRDAra2xsdjUrWU1iNVkyRHBkcWZ4d3Q0MXdDUDQ4T0JreXNOUmc1dDAvQklIMXprckIwdTMrOXplQzROaGY1Q3RndFgzWm0xSzFucmpsNWhWMDhIcjJibmQ4QkNBN1U3SkNzd080NytQTkxnaHJnWUhPN2ZiM2dzTDBMYmJwcnNhQnM1WEsrM2M3cTU4SGlLcEFVODBvRzhqZEpKRTQ4b21aNEZURzdjYnBtTXJ2N24wNFFCcytXNzY1RnJtSkdzczBMRlpWOVd0dkxEeWl6NUJPOE9CTm8xbUxtc0VGZ0NFWGpHeHRmSENmdjludjBLeGhqOGpSNU5FVno0YUMxaTUzZitHMEsrL0l5N2MrMDgvOTcxSFE0K1NibzlHV2NkMVVBdll1TjNnaGFVTXZVSFZjdlZIWXdFYnR4dThzSlNoTlJwbEhkZEJMV0RqZG5kVGdtMS82R1ZRN1YzOWxCWTRBQ2dOVmZDbWFMb3c5dE1vaGhhNFltYUJVN1BiRFNRcHd5N2o3djV6Wm9HTzBlM0dhL2VVd2ZwT2FjNk1NZjNxK0VZbkdkNmFselpZMzlxZWZ2dm1xNFZXYm5lK1ZIYmFaTGVBamR1ZG5idXJtVE1MMkxqZE9WUFpxWlBkQWpadWQzYnVybWJPTEhBQXE3Q2NxZVRVR1owRndLZWV3aWNsUm1ldmduTUd0OXZxM0VMQm0rblVKeFlBdC9zTlo0dXJZZ0hzZGg5ZWxjYTZkc0tyeSt5ZkRYSG1Lcm9GOExlUzNJNW4wVkcwMW4rTnYrWEl1b29qTEs0RnFzYjdZY1Z0bTlNOFlnSHd3OXpDUEdLVnFjMW9XTDZGWjJvTmNLVWFCcS9mZEkvM1hCM0U0ZldicHZjWlhoMWpUSDlMRDl4S2JmcEJGaTJzdTVXYU1NYjB4L3pvSzNPbXY5Rlh0b1Y0cGJZKzdOYVgybHZEWnVuNERjVUNjSEpwK0E4QWZHZ3FYMDgxRkh0UG1Na2F1a2pUdVZzMjZyNWcrWUpWRzE2T1pxZ1dxRi8yVXZEcm05OGgrUGlQL1NYTUQybVlwcER2U0FlMHdFK2NwR0FBRTMzTFFBNXVQSHJJd1cyd1VqR0tZYUkzS2JwODQ2SC9ncXVpWjZKejVmbTNnUGhTYXFLdUR1NUU4eFNtOE56dVRZZ083c0lnbXFobzNlNzlPZzd1UkNzV3ByQkxQOVZvVU5qQmJUQlFRWW9iZHEvdWQzQVhCTTlrTmN2STdudDVEdTVrT3hha0ZJNG9XeDFaZFhBWEJOQmtOWmN0RDBJNHVKUHRXSURTT1RqU1JzSzJVVnNIdDlGRWVTZUFMOGs0dVBNTzBoRDFLKzN2OTlFcisvc3RNMC9YdTgwMktnQ0ZjTHRmWmwxZCtyODhZVTF3Y0ROTEZQcGZ1TjIrQkRPUGJyREdPYmlaSllyOEQyNTNqK3IvaXp2UmNOOFdhNXlEbTFtaXlQL2dkcTliNmUvZ3RqSlR6b2xzM1c3UHdaMXpKSzNVczd6YjdUbTRyY3laZHlMTHU5ME83cndEYWFlZjVkMXVCN2VkT2ZOTzFZbDhrRHRHWXpkM3h4aW1VTm0rN1djZUhkeUZ3bFd2TEx5UXE2Y3ZDZWM2dU1NV0tXQWEzb050NTNhN2xYa0IwWTJvTEI4eWZ5RzZxYmJqZHRVaUppdHl4Z0o1VWU1c0RScmg5c3lMaktTVjdtdmtrSGx6RDZpMWQ4UnFqSTJidTVrbEN2eGZDUTZabHl5T3F6bTRDd3d6VTcwZXVOMUxyN04wL0wrRE85NDJoU25wQk04VVZMZk5Dc08zbjN0bUtrZVJhd3YwOFd1d3kyakxyQ1NjYXpzMlV6bUtYRnVnZ3FCajMyMzhyc0grNDNjMUVicjlqVy92NTdvMVRqbURCUlpocWJacUhLVmhJR2VoWjJEb2luTnRnUzU2cnZGSms0Wno2UExHem9OUDdkeG9HSzhNRXl0WFBsRUx6RHgvOFlHSktqQlo0ZjhQaEJMQWM2VmhzMzhBQUFBQVNVVk9SSzVDWUlJPSIKfQo="/>
    </extobj>
    <extobj name="334E55B0-647D-440b-865C-3EC943EB4CBC-4">
      <extobjdata type="334E55B0-647D-440b-865C-3EC943EB4CBC" data="ewogICAiSW1nU2V0dGluZ0pzb24iIDogIntcImRwaVwiOlwiNjAwXCIsXCJmb3JtYXRcIjpcIlBOR1wiLFwidHJhbnNwYXJlbnRcIjp0cnVlLFwiYXV0b1wiOmZhbHNlfSIsCiAgICJMYXRleCIgOiAiWEZzZ1hIUmxlSFI3UWxkVWZWOTdYRzFoZEdoallXeDdWSDE5SUQwZ1hHWnlZV043TVgxN1hHMWhkR2hqWVd4N1ZIMHRNWDFjYzNWdFhudGNiV0YwYUdOaGJIdFVmUzB4ZlY5N2REMHhmU2hoWDN0Y2JXRjBhR05oYkh0VWZTeDBmUzFoWDN0MExIUjlLU0JjWFE9PSIsCiAgICJMYXRleEltZ0Jhc2U2NCIgOiAiaVZCT1J3MEtHZ29BQUFBTlNVaEVVZ0FBQkpVQUFBRHpCQU1BQUFETitEcTVBQUFBTUZCTVZFWC8vLzhBQUFBQUFBQUFBQUFBQUFBQUFBQUFBQUFBQUFBQUFBQUFBQUFBQUFBQUFBQUFBQUFBQUFBQUFBQUFBQUF2M2FCN0FBQUFEM1JTVGxNQTc5MjdtVlFpZGhDcnpXWkVNb2xVK3ZBVkFBQUFDWEJJV1hNQUFBN0VBQUFPeEFHVkt3NGJBQUFnQUVsRVFWUjRBZTFkZll3c1dWV3ZOek52cHQrYnIvY2VpUkFnOXV4YmcvQUM2YmU0SkN5U3pJZ1Brb1c0UFFKQkNORnBza2lJV1RJREdQUWY2VjdBM1FHVUh0a1ZrWkQwZ0luUjFkQ2ptR2lNU1RlSU1TTGFneVFMSm10Nk1FQTBVZWJOQUxMNzN1Nlc1OWF0KzFtM3F1NnR2alBUSDZmKzZMNGY1NTV6NzY5L2RlK3BVN2VxZ3dBUGJ3aDg5VWx2cWxEUlpDTndmM2g5c2dIQTBSZEVZUEg5NVZBN2JqVUs2c0ptRTQzQWZFVWpFbVIzOGhINTJOUDVNaWd4V1FqTWw1TlVlblUrQkF1VkgrY0xvY1JFSVREYkRxOWNqWTR3UEk2K3I5MzkxbndFenErR3lLVjhtQ1pMb2hOK2dBNTRJUXpYTElkZWV1Q3ZZREpETGxuQ05TbGk4K0dQNHFGZURNTjF5MUczWUFwcklaY3MwWm9Zc1E2LyttK0dZY055Mkw5MzVRLzIrOGdsUzdRbVJXeFJURVliNGJITHFKRkxMbWhOZ3V6RjhJZ05zeHIra0NWdHZwRkxOaWhOa3N3R2Q1ZUNpa2phSUlCY3NrRnBrbVJXai9majRaYkMwT2tlSEhKcGtuaGlNOVpYN1RHcDgyRzR3dEkyMzhnbEc1UW1VMmJHNnNhSndBYTVKTERBbElyQVZCanlPVXF0TWVlUVMyWmNzRFFJSUx4VWM4RUJ1ZVNDMW1USmJvam9nTlhBa1V0V01FMmtVRFY4eW1uY3lDVW51Q1pLdUJMZWRob3Zjc2tKcmtrU2h2RFMvem1ORjdua0JOY2tDVU40NlpMVGVKRkxUbkJOa3JCcmVDbEFMazBTUFp6RzZocGVRaTQ1d1R0UndxN2hKZVRTUk5IRGFiQ3U0U1hra2hPOEV5VnNDQys5TWZsOHlvc0VKdWd2Q1N3d3BTQmdDQy9Ccm03OWtCNFhRQzRwK0dHR0kyQUtMMzJEUHVva2YzNmFOOEExVGtDQktRVUJlS0RKTGJ5RVhGTHd3NHhBWU1seDkxS0FYQkxnWVVwQkFCNk9jOXE5aEZ4UzRNT01oTUN5NCs0bDVKSUVIaVlWQkhwdUQ4ZEJXN3lPVXdBYytjemk1WnFuTVZURFp4MDFJWmNjQVJ0eThaNzFHd0R5QmxJT244a1QwZXFSU3hvZ281MzlpSGlBZThDQnpEbyswQVRta0VzRFlqNVV6Ujh1ZStQU1hCaHVPWTZ0aCsrbWNFUnNlTVZudjBodWNLejc2U0RzT0trNWFxbzc3ZzkzVkkvaXA0WEErUnN2cDdmS1BIR3BILzdBcGV1bDdmZjhLOWovL2NlM0d5N05VSFlZRVlCZGtPSFI5OXJlNXFXV20rdmRvMFNHVCtsbTd6RGloSDNLUjJEbXlyVTM3QWZldUFSM2RuZnpqUXFKWG5qNXl0WEhydDV4R2Jra1FCbnRsRGN1ellkaGQ3U2h3TjRQaUlBM0xrMmhIejNnVHpIeXpiMXhxZThjRVJoNTdIQUFLZ0xldVBTKzE2bUtNVGR4Q0hqajBzUWhod1BXRVVBdTZZaGd2aWdDeUtXaXlHRTdIUUhra280STVvc2lnRndxaWh5MjB4RkFMdW1JWUw0b0FzaWxvc2hoT3gwQjVKS09DT2FMSW9CY0tvb2N0dE1SUUM3cGlHQytLQUxJcGFMSVlUc2RBZVNTamdqbWl5S0FYQ3FLSExiVEVVQXU2WWhndmlnQ3lLV2l5R0U3SFFIa2tvNEk1b3NpZ0Z3cWloeTIweEZBTHVtSVlMNG9Bc2lsb3NoaE94MEI1SktPQ09hTElvQmNLb29jdHRNUjhNV2xkL0JIdW0wVHJpOXIwbnVPK1dGRHdCZVhlcllVNG5KdWY0RTViTGhoZjVJSStPTFNCdWVJZGFLUjdBMldqRElDdnJqVXQ2WVFGM1I5ODljb3d6d1JmZmZGSlhoUlBEbFNGNjd0ZHozdzlnLytmSVZLMGM5TEV3SHdCQTNTRjVmSXkzZklzWmVOM2UvK3lsMVVEajUvbEMyS3RhT0dnRGN1UFVnNWt2L256Yi85bXBoTnQwWU5LK3h2TmdMZXVBUi8zRXlPNDJ4elVlM0RGU3E3YnlHTElxT0RnRGN1QlZWS2tEV0xzUzkrTzVMZHNSQkZrZEZCd0IrWDREMjY1TER6Z3Q1TFJKOGNIWml3cHhZSStPTVN2Q3MrT21vV1ZvUGdFR1JkLy9MQ1NqRUtuUmtDL3JnVWRDaVhkcTNHVXFyQ1czeXRKRkZvVkJEd3lLVUxsRXVXczgxQzJkdmJvRWNGNjNIdnAwY3VCUlZLcHE0ZFpoOXpmSW16blZhVU9qc0VmSEtwVDduMFBNdlJPTDVjM2xJcmlwMFpBc0NsbkZDMWZkZmczM1hJWWZ0WEZrdnBkMXpzYmFMazhDQUE2OUtXdDk2c1JseXlWdGdLRzk1TW82S3pSd0IrL1RWdnZZanZvOWp1Y3BzT0QweW0zOWcxbFk1RzJld0xScU9mSjlITGJ3Q1hiamQ4YVY2Zzg5S1JyY0xLSllQbG1hT2FvWFJVaWlyWFI2V25QdnRaK3Y2TlIraE4rK043SHIzUGo5TjBTTW0wWTluUHpkc0d3WmJ0dEdab2UvWkZIN3JWT1B0T25Ib1A0SStWcE1QUDZYU1JhalJSeERTK0pjT2Q0T25SL291ZTJmS0xUU01kODdKU2VQbnFZL1Q0L0IxbFAxeHl1NDhTQk9YOUJNaHRXeUltV2c1SFFmKzRFWGRrV1RwVlNmTEszVzhSWFR3OGduODhnd09nWDRmU0tmZ3hycEg4MWZMTlNHZzZLb0RhblNENDVtK2tITDhwOUkxaGFvUGl0Mkk1dERvZ3BSNFh6UDY0S2pUTXVmUDhiL1IwTGdFMHoyMndyc2ZlQUlHTGNva0NCNStNUzNFQklDVEpjcWtvOFRUVE5wYmY1TTh5NGZpaDVlQVd1cnJnb1cxMFNtODROUGxEdGs5NTVzWWo3UWlOZTI2UTQ5N1BRZWFwUnR6UHIvd2hyUXZ2ZkhRZml1WnVmRElTRFcvZHZSWkp6SDJHNXY5MEwyQzdlV2lCL0RuaVUzZ01SZXBYaFk1MVBWVWd1MkpoOURlaVRNbnh0UTdBc2NLRy9CWElTRDgvcVF1L3h5cUQrMG4yQlR3YnpKVmhaMkdFNHlwVTNQMTNqNy83b2ZmOFBhVEMvMzE4KzZIMy9PUHJJVFhtL3k2N1NVWWJodmxiZFFWb2N1cEJmMUY0V2UxcHBtZmwveDBtOTd1M3VQVi9nOXgxbmlOenVEeUJseUhmNWJWQkFEY3MxNkpzT3p4aW5oR0lzSzNON3h6N1RUdndWNm5rWUFPV29MRkt0b3MydE5KK09rSjE2ZXFVUEo2eko4ekN1aVlHdUFoMThzelNnWHhOeUFhbGNyemVsOE1Yc2VLeTlLalBsOGIrSGxRTEVJSGpnSTNlNlh1KzhJVG1aT1praGM5Smd5ZTNLQ1V1ZlFpeXU5dzYrQVBNdHlKbFRWVTJDRnBQVXRGUUJIK0JqSHdxVzdTKzg4a3RqbGdpdm85UzdCS2pHYy9xSXpabXRidnowaUtuY1lsTVJXSi8xeUhrcEtZa09DZFdRS2hvN2RCYXljbVN1UlJVeFJ3bnFSbWpKSUVMRG5FcXVZeHRQTzcyVnNSdnJIRXBhQUUwK3d5UlBtVFdXUWF1NVNCN1UyUWgrdGFOY3JQQ2V5ZFBJZko1S1dpTy9jYlVPa0FDeDNVWkZjdjBvZ1NVWlpOaEZOc1FETkc1MUFka2RsaWZ5ZE1XUEJNRUpOQXJQM214R0ZObFVWb3pGUzVkbEdjMXBuU3N2dVA3S0xKWGFUdSs2ZEdQQ0pDaFRvV1gySWgxTGhINnhGNVFFQkRIL0NhVGhPK0s2ajh0eGM3VWdwakoxSGxwTG14SXJjY3hXU29EUkhEc3V3K3VQdzd1RWxtcytJbWtjNG5FQVhpSWliZ0RzbC9aZ3J3RTJsUmNOeThWS3ZQU29uTFpKN1VjbjJRUElJRmp4WDFFcTBVSTZHN21wRnVVeEJNMk9wZEl5RVE0MzJWMUlvS3NXQjJEWURPZXMrYWtHSVBDcGRKNHdKWDFjNUJ6RHc3NWNqZExYTlNWcko0Z0YvSkRtMnB4U3VoY0lrL0tDMkNxeW5OZDBWWExqaGdVdTFuSjFqcFNvM0FwS0s4TDZURk53WURKc2VjNnZEbnBsSFZ0TzFUeVBSNUV5dVpTRDFEcThwNUhyeDJLNXlKUzJJNlpja0ZNWkJxWFZwMGg1c1pHSmJFWlVjazk3RGpsM21RNElWbm1BOUc1UlBLQ0d1Y2d0OGFITVBVc1pJWC9OTXZjcEdudVlPbnpVbXVMTng3WFJId2ZSVnJtN1ViYTU2ZXpuZnpRU2sxenZ1aGNJdmZueEhVLzhRWXU4VkZzM2l6TDBhTTV0bVBpb3VDWE5pOGRydkhHWTV0b0FVWnd1STYwS2dWU1JocWJlZTc0NlZ3aU05Rk5QamF5UC80Wm5xdnZWR1gvNlNMajNEa2hvbkdwczhNYmoyMkNSRkhnWUdEWWpsTjJIbXpiREtVY1JCMzNhY2QwTGhFUGFVMzBHWElpak4xZVYveW5Kb3RETGJNRXRHdkxEWUtOWGFGcVhGUEY3cVBBV1RvdWdGVFlSaE9kUzhDRm80WVlaVXVhaU1BL1V2eW56blVoeDFNcWwzanhPQ2ZxY01MQnNlczB4aVZwUDRaVHcrRVRickZiU0JxWFNFaEFucTAzSUIvUFlBSDRSOFNidXNSR1k3eEltMEF1VFFNb2NJZ3JGZ1pRMXZkRmsvemI3cmoxMmF4R0oxbFgzSGFIT1VVYWx6WUJsQzJweTh1UVA0ano0Qi9KL2xQSmVJTmtBcmxVS2dOSWNIUWwzSEtUeThvcEc0bVgzaHNlVmNKWEJzSHZOSEtiK3hZWXhIYWZ1ZFFxbDJZcjZ1NjNhQ0phaVR0Ty9DT0FqUGxQODdkTUE1cEFMZ1c5aUVyaDgweDRwSlgxMkE4Z0JPcmhEMnZCbDQ4Yk0xTGNSZFNlYkdvUTI4dnNwcHZLcGErRGU5U1ZlMDNXUEhhVlJ2eWpsdkNmNUtpU2FES0pYSXBmSGM5Q0pBS01qTlFoV3hpNHpJZkRZK0pOck81MlRuOEw0VUMycDlpTkVvVkxId0htSFBEQlJRa29ZWTRBOFk4MklFOUdESWQ4OVVaTHlPY2tjb2tNbWh4YkFvYmMxR3E0b3NyQXErTjJTY25VN2NxcGMya3cyeGZZM1YySlM2VXZ3cVR6WCtvSWcxWCtGdXZJUDFvR3lBNm9pUGw2ZnlLNXRFbVlKQ1p3RFVKanRzd3VmbGh0TDc2d0l5NHAzOFhCS2svNGV6RGJFTkNtL1NOY2VqNTVIdmV4T3lEMWhhN2U2dzZVMXFMQzg4US9JdGNzSzFFMk1OOGZHWUJMcFNlK2xuYlVxTWxoL1NTZUFCd3U5MUdVS0I2TUM2SlU4YlA1RmZrKzFhbU1lRURiUUtGYTFFL0NKWEhjZXEzZStTWlUwcmw3bXB3dEJMWDRjYkJZZ2RiQW5rc0w3WWJhOWtIUkR6MTEyaWVxMnJIOFhKVjJlQ2RmTXBhQVlMRzZJdmI1ZFdCZHZ2RmdVdmhWdUFieWVqallOdGtGVG5TamNtbU5DMmJmRFB0TmFERnZJeWFpWmNJaDhyNFE2aitkTjUrRjFseWFYZFY5MVI3b1RqbDBVZDY5SVVuRTkxR2tlOXc1SFlPVmJFOFJxVEFITnVqbmhEM3YxMWRIUlUrUmpMMXRvM2FZMXVoWVpDNUZUd2ZjMmxjYWtOdmdkQ0tpL3RFcW04cmxqU1pTaXpRdWZWUDhaUkhqeTU5SXpVanlRcG5WSkw1ZnFva09XNWJzaENkSHpiWmpBR3RYbGdXZmc0VVVtdHdqSlFLTDd5OUhtcVdQV3cyNTVlRHBWTnVXcW1Id0I1R295cVVBZ2dJc2ZrUTFrWW1JcmpEVVArcEF2a2FxenBtZmZFN2gwbDlLV01USnA2aUI4Zmdrc01DeFlqc2FDQ01vNXl6TXlRZHhXMGgydVpyNUNsVXNmKzd3V2orSk5OdlcydGtESmhxWFpzdGgrTWVLa2paN2twZFNxQW1qMmlJQ3ZSVkZqR1ZBWENWalZQRVhNaFkwL1lNdWF6SU8zL0dyNHcxRE40OE81b0thWEFPd3Mvd2h1eXlDK25rbzE0OVh5KzE4cE1HR3liYTlhcllvYTF3aXE3VjhiemNJT2pDV0J1aGRvUDRSZVlobmw1aXBIcERQeEdIazBxK0ZSMWVqb3hLR05QRkhyMjBrbW81eVFha011TURSdFJ3RWNLOGhpY0t2d0YzQ2Rod2NnT3JaZG5pRjRnV2VSWlM0ZHZkYnBXWXNXV0tKSXQ4cHRvbXFobEZmd2xvYWwrQ0VZUmVuVkZFVEN2WWdPVU5kYnVJL1BVbHF5c29jVFdYaDA4U2wrZkRITlNyUU0wMWF2SzFiQWpweU9vZFZ0L3EwTDgrekVnYmZVT1hTT2VtT09ydTRBVTJkOEFOVUg3anFhK21hNTdJcTA1dkZOU20yb2JadW5HYVQxdGphcnM5TDVBUlRQQmsyRWNVYjNwai94SjZ6MUx0cTRsS0hQNm5RVHQ3UjFCVlk1MCtIU0dERnFrY0VSemhJRE03bWdNdmpoaVRYRVhFQW9NM1RjYzA4Und0K2hIVkpYRXYyNmRtdGxUNWdEdGI5UzBPVE05c0dJYmcrMDJWSjA2UzFjcngzUk9kUzlGNnVMbWtUSDBTQVRFUzlTN1FBeUVJQW16Rnkxamd2emZQNUc0Z1l6V214NnNHK29GK25jOWgxYzVWMnBtc25EZVNRQlN0c21ZaWViNzBaVjNYNDFYL1QvTFBHY3RYRXZUMm9pTU1VU1lnWVU1bDlzMjJvaFNXS3ljamZTV3VwWE9xRDlSV3BMYm5jdlExNTVoL1ZJZCtBeXpoMngxY1NKVW1nbXM2eVBqKzlJS3Exb3NrWHowSS9UdWV3NitLRHRETVowNGVzUitVU3pBQThkQWsxdTFRU1NwbTJqY3lZZXVKK0RHbS9uQWFPRnZjMTJ5WWF6dkU1Z09UNGtiUldpYm1jbUpkZytXU1JiZG9jZUV2OFF1WWZiVUw5SHN4MGw3aHlKV0hnVXB0dm53T21yeW5TWTVTQnRRa094VDNJR0ozS0pmSWoxR0pwNE1BQlRWNWs5MHpKU3h6MUV6U1dKbCtKR0hwVXR3Uy9tK2s0VWkvVDRSbHVrMjJpWXRONFg5QmdMWFZlSWxlMzFNMk91Z1FlR0JRMEF1NGZrYm56T3J6dWRDMnUxcjZTWElMSmlKMWUwSllsdFdaamtEMEVZTmlVa2pzYzFWOENadkUzd3ZUNHhlQUduOC9oUlE3eVpsZE5PMXdPN1d0RkRsbXpiYUtndzNjYnllb00xc3J4YXBPWWwwZ0J2ejRsU2phaFlDOVlZaWNHcVFlbnA5S1ZEWWgwa2t2VDRjdFlkVE56MldkU0kvb05QMHA0M0xEc3ZIb2RCN2p3Q2UyUWV5bXIwWDRtb2pEYnorUjdQaXh0cTJKbTIwU214ZGNUdVlYQldpcVh5RVcvY3F1TlRrVHNQUlRSaTNOdUI3UDhQSkx0UUxxZDhKZW0vNHlMWkMvN1hHdzBFOFN4L0FuYnJxdGM2a252QXhIaHBWZnRNVzNaZnVZNVFVVFd3T0hiYkpzb0tNdnZTK0lhRGRiWWRKeVlsNkRmL015SUZKQmRnemVEelV0TVc0WE1XM1A4UEdMRjhYZVNTNUpBZGFCUlM0cUdNcm5LVjZmODdvSG5XQk5TSGJIM0NhWWd4Y09JaEVCNlIwanJxYzNvMmtndnRjMm4yb1p6ZzVOWlVtYXdGams5SUpMZ0VwbVhsRW1IT1BvL0N0aDdLT2lMNFlPcHRQVTdrMHVWN0ZHUDdQNmxDR280NThqMXJ0MEJ3bDBoV1RlR2wwUTlMQTJtbnpVVzZLalhTcUtaVlNyVk5oQ2hadENRdEFiMHAweFBjSWtVcUJHM01sbk5oWC9VQjRGMTlycWNoTEVzTG9GUjh3MWhxaVcrcWdiMWlVTzdqazFZSFlhQ0RYNEJadEViNllJRXBLdHNsVkRDUzBKTjAveXp4Z0ptdjBhMHprNmwyalk0UmtSVDBocE1ZQWVSalFTWDRBcER1d0E5aEJMK0hnb1NkZ0FlaW1rcTBpSSsybnByVVVVMjBsMlNzbnF5QjRwVER1VmlRRzgzSEhtWXZ0UFdmVU1IUVZxYWFWb2lWZ0llL0M3SS8xTkRiclNocmhSUzFaY1lZSXFMS3dua0pvMjJGOHBNNzRxc3dHd05vaUYwTEFrdUxZTVdOVFRhaDVKZkVqaEYvaE43WFk1c0tVcG5jU2w3MlIvbC9Vc3c5SGVJdVNVQlNySUFwdWdEVVZvVm9jb21wVlY3WDlTU2VVdkFMNWZUZ0UzMHN4Zm1rdEUyWVFVOVZtUjdkVmFxV0lNcG9odEpKYmkwQWZMcTdFRW1vczhJLzRqNFQ3ZU4wWFdpTUl0TDJjdCsxSjJSL1NoVlFuVi9SYzVJeEV3RWdvZnN6STRlOUZrblFRQ2xlWWFmdWIzOWNCaCthM3Ria1hmSm1HMlh0cmZyNFRQYjJ3MVZsZEVhVUtnV2lTVzRCR1NRVHhrUWd1bEUrSWFRTDBNMmRkSEo0bEtUR1kwc2o5Y0hyRTFadm1CaXNCVTVyRmxuWjNia09qVmdXNzJDYjdhZm1lTFhKQ3ltRktUYVRqcEdSSVBCR3ZDRDZ0YTVSRUlDeW1VYzdGeUNJbjZYRVZwVkladDZ4WkxGcGZSbG4vWmxsRDliZ2c1V3cxaVZKLysraUZ5WG8rRGVCZVZpSTl2UE5BUjhySG9RQzZYYXRnNHZUYk40cE02bEI0RW9ZajJqOXNwUVJyMnJLTitETEVTK3pVY1dsOUtYZmJPdUVTb0ZHRk5QTCtNdzZqS0V5L3plRXB6anhEVlNOMEJuKzVubTIyWkdvNmJDTk51RysyNmt1Y0hhT1hhdHBuTUp1S0F0Y1hRaWFvaCtFUC9wdXNpcXFTd3VaU3o3cXBMUnkyMGtVY3NlUkYrKzJRVlI4UGhjN2REZDlXeUREOVdSN1dlYWI1dGxXNWRxMDJ4RGVHbGZFbU5KZzdVbW0zeklWWmswNTN3TXN1ek9HMnRPM3IwZ3I5L0VmNUthY0xFb1VVNi9OTTVlOWxVMUk1YUQ2eEVaSVl2ZUw4dnpHRFRmaWRvUUQ0UE1iNjBEV1VVejA4ODArelZ5Kzh4MG1tMkRZMFQwR0t6MW1hY0l0T1JiWjhEbkF5b2twaVd5RlVhZXdJbi8xRWpwSC9DRnJaNEppZXhsUHlFK1NnVnVBUUV5c3Vsb0xXTmpiTWM3Z0hxM3ErUWtMNmtSNTJ3L3M1eStTREQxbWQ4cHRxMTNMd1VkNXZwMTRNZGZZYlkrRGl0VStFS1c0OS9BTjhVLzBnUGpYREFJdmdvS3drOUpCVkl5ZTltWEJEMGxQNzdtU1ZHdUd0ZUFBQ2hjVXE1d051a3lNUjl1OWNscHU2Uk9jcGwrWm9wZms5dG5McEJpMitBWVFST1R0UmFaVkplK0UvL2Y3cVAzZlIrT2UxOU9pUEJzZzF0aENaaFFkbG1hZkxlTW02USsrSjE3ZjRad0VZN24zL1BvZmQrVlcwVHA3R1UvSVQ1b3dVZkZPVEtvcXJ6MmNLOGdaWnRwYWt1WTNHdWk4bndZQmFkYXQrbDgxVmZEQzVsK1pvcGZJM1RucFZKc0d4d2owR1N5VmlZZUQ2eGRpZU9uR3diYjhqSUkxUnRzZ1ZSRUs2cXVoTmRGL3Nxd3ByUTQwY3duSEMvU0IrbE10WUF0ZnVrV0dkNElYeHJNZnZ1NEc4QVUxejFmM3BKN2srMW53bXd2Q3hkSW0yMG50M1VUMVFacjRIQTFERnk2Y3MvZkdQdlNVa213ckU1VGNaUEswWlZyMFF0VDRPUHFIZVVrbDNyS3RHNDBWS2h3OGI4L3A5STR6c2srWGlIRnRvMmNBd0pFY2JReWNBdndKTnd4UFdNL0hCNlZsZWdTaWU5ZDRvS0p4SlNyMTUvUVlMWmRNYnBoQm10ejRhMkV5b3lDRFZYNmd1U3RaN1RTcXc0VmQxT3ZMWngvbTVGSVVMaGVXS1Zqd3czbGhvaGw0NTVLa01YWGw1OURUK1N2dEYreXIraUFTKzBkcFVESk5JME9oeUtTbHpIWmhzbHd5OURPWUcyYWVIajJoL3pIQXRCcThVckR2cTJRYkxzWkZRMHpVNFkzRlZCeWZUcXpXVjdsNHVWYW5naXJkdzhJa0pibndxZVpncHh2dUQyemx5Nnk0ZXlxcGV1U2FzQkhWaGxONnd6V211cUZtYVRqQkpPT2Q2enNldktMYWJQU0w5aTFUNVBxMlU5cmNLdGdKVTFOZXZtUzlTd05ibTB0WFkvWnIwbVh0Nnd4T0Vha3BjRmEvUXllTFlKbGY4VnlJUFppOTV1cGRQU0ZycjBPaytSSEhKWkl4eDBDc1RsWVJFeUdEV1c5MUlnZEVZNzltcDgxTkJ5a0tIYU1wclVaMFdDdFlwekFCckdkM3hhWWZwQXY1U1lCbDZpdmZmeGQ5SGlnSEladm9jbWFtNWFrOU1PZ2F6MVpiQ3dwRUJDSTlMUnNMVlFOTzhCRlQ2aGZzL1NzS1BHU1dxWnUyT0dCcWkxcGJkYk45VmJWRmMzQmJUelRDbHhVWGRUdVVIcnlBOEpYdG1kNmpzMVplQW1zUFpjZ0lHQkxPOFh1cHZGcVdCR2htYkxKSTNwenZJYURzMFpRYmFvUktZTVd4NkorWkpRRjRET3NuY1hieU9FT3M3SWJ6M0ZzUm5FSXlJdWZzZWQ4VDh5bzgveU5LR1FyYXpiS3NVSUlDS2lYOEt3aTczdkdSQkZESXdnMXJ5U0tZZVRkcUJCbVp2TE5udENQeW54OGRLSzdPdkhMYmJLc05ZMnhBeDlkeU5CUkw0aDVoc3FxSEZ1QithSFlqNm9hZ0tVNFBQcGUyNXBMUU9FMVZZTmxyaVIzUHFNTmtIVXJVZDFuTWFlWktHZ1h2eHdySVZhOG9CcUZMT0lYdG1WWk8vUy8ydVQzdW1LTWx1ZTNTNWNBbEtYcjZrcG9lYUtuS3lRMU0xZXV2V0dmYkRVV00xNVdnMklCZ1VpajVhOEFhM2N0MFlNNjIyVkdJNFdiRWc0SjJVSUZkYklDejhhVFg0YTFrdlhsYUtGdW1Cc0I2TmZOTllWTFlVcDRramNtT3hSdTh0eWdDV3N1UVVEZ3hRV05UV1dGSUlYT3ZtbisybUJiZXhhSjU3QlkzaFB5ZmxKOXNyQitQWTVDWmxoYmtuNENQNVl0dE1DYXUyOGg1aUlDUC9nbExnL0JOWTlrdGVZU0JBUnF2QS9aaVU5c3FmVUw4cXlxVnNtNWxtbTZoY2txdmhkQlpyZTZqOFZkdGtuMk1Ud0R6K0hHUGM2d3Rwa1ZSMVZWK3NzMTJlQzlxU1RzMmVIYWlKK2ovVmk4emoxaHl5V1hnTUNoNkN6dFVGWGJXRy9zSnN5M3U4bUsyYnQrOGlvdHZSQStkZGRSTnlreGFFa3JmS1Q4d2xoSmhyVjJUT2xCelRtMTc5aWRoUTQ2NFhjOGJuQjVFaExZNTdsQkU3WmNxdHI2VldTRFcxZnIxWlNOMXc0WGFubzdxdVphck8zZkszZXVhNHA5WkJjL2Vmd0tTVStLdFhuK1duSko5c1NURldrTzhXTnNXWjZXeUk0V1QrRWwwanRMTHNFUGJiMjhMQ1ZDSXJPbTFVdkhoditqbGw3eEhMM2dSUE1wMXBvcFJEL1J2aXphZzI3Ymo4M3d6eVhSRFQvaHBWaWpKWmQ2Q3AybDNoaVNtMG5XYlVqenFxRkZWTlJQV2JsbmZVZTYwem9RbGFkWlcwME9LbE9QbDhxNW42cDUwU01wK2VqL1NCbnkxSjdIY2RseENjS0k5dTVDUlZ4enNuN1BtVndoVmhsL3YrOTFXa0djbmZjZUJqRGJvYVVwMW1ac1Z1a3N2Y05aVi9FVFhvb0haOGNsbDREQWpPa3E4L0Nwd21CTzN5emN0RURERkd0MWRXTjZBY1hEMk1SdmVNblNYMnJiQndTQ3VpbjR1VlQ4ZG5mdjREUi9Cck8xODk1OTROTWNVNm90ditFbE95NUJ5T3laMUE1cEZmRjlNNjAwcUR2dFNaUmI2LysrSjlmNVQ1dXQ5Wk1ic2YyYlBuMk5mc05MZGx3NnRBOEl3TFJreFAxODBUakdqRWZuTVAvWE1sc3JwVndXNU9zYmJnbS80U1VyTHNGVVkzMHRsVHFGdmJOV0ROZjY5V0x0aXJVeVd5dDlxcGkyWVcvVjlCcGVzdUpTeno0Z3NGZ3hiUndaQUZQL0d3T3lPbk82MXJKNmNpcDFmc05MTmx4eUNRakFhdWgzUFpoNzVhbWdHaHM1WFd1bk9US2pyYXJYOEpJTmx6NWt2MFBnalVDbHNHSHNOeFlPSHdLd2lGaGZVMW4wdnAzdlZ0c0hCQ0lxaldVa3hnTEowUlB4SEY2eW1KZkFtN2FMUEpmZVMyWWw5bzZpMFlOMjRucnNPYnhrd1NWd2dmWnNZUDc0YWtRbGFhZVZUU3VVT1RzRVBJZVg4cmxrR1JENDFkZFFKb1hqZWVQcTdIN3dFN1RzT2J5VXo2VmVma0NnOU1Tdmc5dkZqdjBUSEQycTlvbEFFMzR5bi9xQUJPdForbWJMNGRGL3BCMVAvTVBiLy9xRDkzNk9zU2o2VG14ZXl0S09kV2VKd0liWDNVdjVlK0VnSU9CMm5Pb3RqN1A4SlViZmR0VnZlQ2wzalpNV0x6dE9KVGN2alQ3b1l6cUNpdC93VWg2WElDRGdlT3lNS2ZEak42ejg4TkxzMTh6SHQ4eGc1UGhMaDQ1TVN0di9iemFPcFdlSlFINTRDU1l1ODlFMTlqdWJTOFNjMjJIejlKS3hJMWg0Mmdqa2g1ZFNmL290WTErenVkUk0xWlpXWWIwNXhkZ2JMRHhGQlBMRFMvK1o4aXMvdjJic1pqYVgzcEdpTEwzWTl5dHRqSjNHUWg4SWtJbkNoeDZ1STV0TFhBd1Q0NGZBaHVmd1V0NTEzUGdoaUNOaUNGUTloNWVRU3d6WnlmdXVlQTR2SVpjbWowUHhpUFBEUzY3UW9ML2tpdGk0eU9lSGwxeEhpbHh5Uld4YzVFbDRhYy9yWUpCTFh1RWNJV1Vrdk5UdzJsL2trbGM0UjBoWjArVjlJMWJqUWk1WndUU0dRaDJISjJqdGhvOWNzc05wL0tSV3ZmOXREM0pwL0ZoaU55SndsM2J0SkcybGtFdTJTSTJaSFBsamN2UHQvc0lEQlM3NXZUQXMzQk5zZUtvSWtKQkF3Ni9GaW5kMit1MGZhanNoQk03NXZyTWJCTURPdFJQcUxhb2RaZ1Q2M3Ardy9nWnc2WFpqbU1lTWZUc1pCRnJ5ZjFrTWFxTDAvUnVQM0FWVWdoZlIzL1BvZmVnMERZcm5hTFVuZDNiOXVkNUVteml1anhZVTJOc0JFWUJIK3oyNjNxWHc4dFhINlBINU84cklwUUYvbkJGckRuZmpqTzhWSGJGaFlIZUhBSUcrNzQxd25zZFVhbmM5YTBSMUo0VkFkY2lmWlB5eVIyL3VwREJFdlJTQk1IelpHVUhSc0xIN0pwOVhCallHVWFZd0F2UGhjd3UzSGF4aFBkOU5lK2lmZnc2dURQeGRaUTdXWVd5ZGc4RENkM01FVHFvYS9rRzRrYU9idk1QaUpjaWxISlN3T29EYmdIa29YTGo4a3Q4Q3l1RzhsQWZVcE5lZk0vMUJkeElVNUZJU0V5elJFTmkwKy9ORDVKS0dHMmFUQ0hUczNrNlBYRXBDaHlVYUFpMjdkM1lqbHpUY01KdEVvR3ozcjQ3SXBTUjBXS0lpQVAvVHRLZVdtSFBJSlRNdVdDb1FnTzBKTlpGTFR5R1gwckhCR29yQWhkRHVKWlRJSldSTUZnSUxaUWhvUjhkS2xsaFVoMXpLaFdpaUJlWVlsY0tWWEJ5UVM3a1FUYlpBYVh1N0hqNnp2ZDNJaHdHNWxJL1JwRXVJOEJMOXMwRStWVVdKbzNXR0QzS0pJWUhmYVFpSThCSThtSms4cnJOMnlDV0dCSDZuSUFEaEpYYjcvMit2Sm84N3U2d2Rjb2toZ2Q4cENFQjRhVCtsU2kxR0xxbDRZQzZCZ0cxNEtVQXVKYkREQWhVQnk5MUxBWEpKeFExelNRUXNkeThobDVMUVlZbUdnT1h1SmVTU2hodG1rd2hVdzV2SlFsTUora3NtVkxCTVFxQVM4Z2lTVkdwSUlwY01vR0NSaEFDOERvV0ZsNlJTVXhLNVpFSUZ5d1FDOExjWmR1RWx2STRUb0dIS2lJRDhjTnlia21IdnF4ajNOZ1JNWURnQUFBREpTVVJCVk1LR2hRWUVwdWpEY2RON1VJZjM0d3dBWVpFMUFzdjA0YmpEQTJoaDNDZEFTQllkNkM4eEpQRGJqRUEvZWppdVpMSGxHN2xrUmhCTEdRS2RLTHcwWS9GZjhjZ2xoaGwrbXhHb1JnOWE5bGJNdFhJcC9DdUNaZlJBYm9YcHlVR2dUdjZCWlRiczVvOFk5b2J2NUV1aHhPUWkwQ2RQRFh6OWRoNEEydzg5Y1JpR1QvM3l1N2Z6SkxGK1loRllBdDk3TG5meEl2LzZFeCs0emswc1YzSUgzZ29mS2I4d1Qyb2hQTHA4OWRybnIxNHU1OUl1VHhYV2p5OENpNTg4ZnNYNGpzNTFaUDhQQlRSS0twbUl2NGdBQUFBQVNVVk9SSzVDWUlJPSIKfQo="/>
    </extobj>
    <extobj name="334E55B0-647D-440b-865C-3EC943EB4CBC-5">
      <extobjdata type="334E55B0-647D-440b-865C-3EC943EB4CBC" data="ewogICAiSW1nU2V0dGluZ0pzb24iIDogIntcImRwaVwiOlwiNjAwXCIsXCJmb3JtYXRcIjpcIlBOR1wiLFwidHJhbnNwYXJlbnRcIjp0cnVlLFwiYXV0b1wiOmZhbHNlfSIsCiAgICJMYXRleCIgOiAiWEZzZ1RGOTdYSFJsZUhSN1MweDlmU0E5SUNCY2MzVnRYM3RwUFRGOVhudDBMVEY5SUZ4emRXMWZlMm85TVgxZWUxeG9ZWFI3Ym4xZmFYMGdSRjk3WEhSbGVIUjdTMHg5ZlNBb1hHaGhkSHRjWW05c1pITjViV0p2Ykh0aGZWOXBmU0I4ZkNCY1ltOXNaSE41YldKdmJIdGhmVjlwS1NCY1hRPT0iLAogICAiTGF0ZXhJbWdCYXNlNjQiIDogImlWQk9SdzBLR2dvQUFBQU5TVWhFVWdBQUE3c0FBQUVBQkFNQUFBQ0FKbnhhQUFBQU1GQk1WRVgvLy84QUFBQUFBQUFBQUFBQUFBQUFBQUFBQUFBQUFBQUFBQUFBQUFBQUFBQUFBQUFBQUFBQUFBQUFBQUFBQUFBdjNhQjdBQUFBRDNSU1RsTUF6ZS9kdXpKMmlabXJWQkJFWmlMRFdYNWhBQUFBQ1hCSVdYTUFBQTdFQUFBT3hBR1ZLdzRiQUFBZ0FFbEVRVlI0QWUxZGI0d2tSM1h2dTUzZHZkM1pQMmVEeUI4VVpuM25LQ1l4ekhFbkpVb3NlVFlta1JJVGFSWXJ5WmNRN3dnU09mazBLL2dBMzJZRGljREpoMW4raEFSQ21KRU1DcEVDczdhQkpHenNHU0lyU0FneEswVWtLSW95RTF0SUNCeld1M2RnenVhb3ZGZmQxZlducTdxcnUydjN6bnRWMHU1VVZiLzYxYXYzdXFyZXE2cnVEb0xURzFaZWQzcmI1bHNXakk4MnZCUk9yUVFXQ1hucDFEYnVGRGZzOFI5Wk5hNU5tbVRmaXRJVDNVSVNXR3I4d0lhYmVYTHZVdjFGRzBwUGN6SVMyTFdwWnJGSnJOVGJPOXdOL3BmczJFQjZtcE9RUVB1SG1iVlVuLzltblZpcHQwSzJBYTE3TFJQU0U1eU1CR1lKeWV5K1BVS3U5cXpVMjdpQlhDK1Q4eWZEdks4bFN3TG5DTWtpQ1Q1MDhhTWJtMWJxZmRjR0JYdW9sWW5wQ1U1RUFtZUozVWhxcDk0VFlkbFhZaStCQTZ0ZUdRUmV2Zll5dllVb0orVDdWdHg0OVZxSjZWWWo2cEUxSzVhOGVxM0VkS3NSMVMyZFZLL2VXMDF6TnZ5c0VNc2xSSzllRzNIZWFqVExoRXl0ZUxKUTczempseEZyOWsvcWQvMlpGYVluT200SkxKQWp1eXF5MVZ0dHZKckFDdGhzOCtwdk5peEhmTHVxUFZVaENTekJTbU1ZTG1XWHoxWnY1UWZCZ0d3RjdSL3VCdlBrZWphaXB6aGVDY3d4N1JJbjZoM3ZCS3ZrNVlYREtYQmRJNlBqNWQyalowdWd1cmZYSnQvZjI5dk5KclZZMW1oT2c3UGtSbmNkd1RwK2RMYVE2ZkdUMkxxOTJlcGRPUXlnOXg2RlM1d1Rtd0hoK0Z0MzI5ZGc2L1ptcTNjZTlvT0hoUHdDRldtYnZIRGJpL1lXRUFDNHZTMDdOakpOcTVrZkI4R1lSSE51VjF3TG03V3J3Vk01bHdDNHZSdDJvSm5xSFlKOTFtSGJUMDFoeDNlbEh2Wm91M284bFVNSldMdTkyWVB6c3kwMG1LRUxZeERIL0RQKzZHUW9sSlAvYjd2YmE3a2hTQ0tEV1ZycVBFdGVQdm1HK1JwUkF1SnU3Mk94R3h4SDd1ZFN5aHljZ1hTV2tENHRBUjcxbEVidzMrS1ZVUnoza1JPVmdMamIyNHUxR2tlRXc1RTI2Z1d0aGk1MHhYYXA4MFFiZS90VjFoVWNtTisra2doL3d5VmlvOTRLdVJvV1dNWEZaeDl1dWdRYVpOMlNCeHYxeGxvVkJ3VkxmRS9tWGdKVmE3YzMyM0lHN2c2WWpkd1UzVjczYkh0RU93bkE4MTZXYnErVmVpZVJqUXgzelpZZEE1N3FPQ1ZnYzhnNXF0OW1jTzVGSzgzaFlzazdxSm4xN2NZdmhlYldjYmJEWTJzbE1CT3VNbFgydFZlbFRCdjExdWtqS0VGd2hwcFk5SGo4NHRIN28yVm9DYzBuVGtJQ3ErRWg1NDdGVUdxaFhsak02Rk91aHdTZUVWeWtlMGVEdHdSZHY3Vi9FcnJVMUxGSkR6bFhoVFVJRFZHWVphSGUrTnhXRzljbUsvZzhjUFVpUEZCbWVkekhXTFcvVUZBQ0UrcjJuck41SHRkQ3ZmRUNkaGZuNEUzNEN4YmdqSHpEN2ltWGdrM3d4Y3dTQ1BmdHhxaUlyRERPZmxqbExEdGhSYzlxTlBvQXVYbytXR0xlVWxZTi9ycHJDYlJ4MzI3RjZseFVtK25Pek1PUUtYSUFKdFk4blhIL2VTT29lQi9ZTExManZiS0pvK2hEOUpuY3RJcXFlOS82Q3F4RGYvemh2ZDAwc2dIYkdwcUJ1NllITnc0TkI3WUhCdEtnL2JVaUVwZ0gwMm91Vy94d0NDTUt3aDVEc3I0SjI4TmZxUjgyNHdtM20vMTRlQkxLNXppUlFJOThwSDV2SnRLWVhMaDQ1WTRybHkra3o3OExyMmVkZTc1Mjk0aWhaZy9xak5ML3VwYkE3SWV2UHVnYVU4YWJzM3pBVkM3bFU2OFFDZUE4dlBMSlZ3aXpuczI4RWhqRFN0WUNySEw0Y0NvbGdHdFdCK3Vuc21tK1VYQjRFdnpmMnRSTDRwUktBRjVodHBEcFdKL1N0dDhHelhxU1BGSnYzUWJ0dkUyYldIM1hrYmViYjFQZCsyWjdDWGdKZUFsNENYZ0plQWw0Q1hnSmVBbDRDWGdKZUFsNENYZ0plQWw0Q1hnSmVBbDRDWGdKZUFsNENYZ0plQWw0Q1hnSmVBbDRDWGdKZUFuSUVuaVdQVmxpL1p2NDRwRURDSmtubjNJbUFmN2trSzErRTQvWk80QncxaHdQSkV0Z1lLdFZUc2VlSVdKQURpQVlsUDkxTElGTnJqYmJXRXRod1FHRWd1aVRyaVF3SHlvMU1lSXkvTDN2UGYvWlIvNjBJYXAralYyTGZoMUFLSWcrNlV3Q3RWQnorK21BWC9pN0IySU52NlNTT29CUUlYM2FrUVNlQ05XVy9YelhsOTRYS1JpK2hpRUhCeEF5b0U4NWt3QzhjaEJEOUJiWFZOZ3ZOaWhwNGhXRkRpQlM2L1VYUzBpZ0crcHMyd0ppOXAyVWRrY2xkUUNoUXZxMEl3bk1oT3BOektoYStMY2pjZUsxK1E0Z3RMWDV6UElTZ0xjRTBqQzFndW9BYmVJRlp3NGdyQ3IzUkFVa01LSGFaUysweVFDb3drQ2NmSCtnQTRpTWV2M2xvaEpZQ05XYjZKTjZQUHhpYUYrOTVBQkNoZlJwVnhKb2hQb2QyZUU5VGpRZDNRR0VYZTJlS3JjRU5rUDEybjRtcktkNWk1RURpTnhzK3dKMkVvZys0UnUvUWk2amxPNnp5dzRnTW1yMWx3dExvQmwyMzVZbFFFL3pCa0VIRUphMWU3SzhFb2hXRlJNYjlRYWNpdVliR0E0Z0RMV1Z6bjVzbEE5aS9oNU8vODV0SHJlSnJiekJodXFFYVpiQzNudWs3dVNhMkdpc0phNDRnRWhndXNrNGR6VE5CN1JLdi84UWxoRSs0R1VIMGxpM296dFJxazZvMzhScW80R0pBODFMakJ4QUdHb3JtZDJ6SFpSWVBVTSs5MVNUSzNTTXl2RDc1S0Z0SHpFQUhFZjJtVkM5R3ExcGE1dlhiRUE0Z05EV1ZUYXpRa1o2aUYvWForTjN0cWJzMGdyN1ZpM0x5UHhkcWQrWFNYUGlCUGxXRmVITHZCc0pGaDFBSkRCZFpOUU05Mndsc2ZIRmFpdWwzbUR6cXRKOWEvQ2k1RGZkY1FkOVZiS3RjOEpZY2ZVN0NMdnZKVXU4OWs2U3NEeEVwUjV5d2Y2LzZhOUd5V3B5NWl4b3pFQUswZFI0N3lGMk9mVXVLb3MrOEwxYkhqU2pYczcyRkNPSEw1RmhzUDFrNTlJb1dVMTVpQ0hsUWZyM2lXUTkrWEk2aGc1VGdXcVNReERGTHFmZW9LTWNiSHJrMFY4Tm0vVHFqNzMvRC9NeDc0NjZFYkxRTDRGWUdtTDVQUitoUjM2dWZRRERvMjlHbGw1WGdpRW91bVN5alpya3ZlUm45ZGdsMVR1VC9HNEIza3ZYRFRlVG5nZlh1UWNvUzVMYmtoRFpjQUFCbjdPQ0RhbmRDSFVKRXRFWDY4UjY4c1NmSVB0YThncTVVVzBZUEthUzZsMUpqdnE0NDdLdTVlT2tNdUhqWVJnUzU2aHkxTzhBSWdqYVJQeFVBNlRLY0FSdkdUWVU3NEU5WFNGdjFMYXVwSHFEZG1LR3hlTU9mVzFkSjViWlErMlcreVpyanlLWWJCbTdsZ0NHY0twdnBVYklhKzBLYXFtV1JUQ0JZb0VPekQxOTl5MnIzck1KQ1F4Qk1FTHROeU1hclNyK3FFVGREaUNDT2lGckFnc3dheG42bjBCa2pnNE5ZM3VQZWkveit1NWJWcjNMaWRGNVVLNFY1dmJaWDRrTStIamlzeThaVXpxQVFPOTVKd2FFQ0hUZkxUR2RMNjdiL0FDRUJmSVdpalBSZHQreTZnMGE2aDNaMVJ4Z3l0ZVE4dFF3ejJGWUw0RlVIZ0xuYjhrWUdoSlNmRUNaTlhoNnZjaDNXZFIyMzlMcUhhZ1RiYU5NSTByb1F5d2FyU3FtZm1KTXBOZkV5ME9nalRrVmtlRUpsNFNsSWw1UGpWZjBidEZLblEwSUQrbGFXMXE5TTlMOEFoKzRoVWE5a01yb0NWeXMxb0VMQ0J2RjZ5b1BjVlk5cUllUS9hSWNiUnFtM3Q5bmdDc3RGaE4rUzZ0M1RqVCtBUmlQK1o4WEtyZzUwVEhWTG40dnNuQW9EWEVBL3I5Y2U3ZUVhSnFGN3RYUzZxMHFaMGx4UFc5TGJ0Vk5TRVdyaW9wNGN6RlNHbUpDaUxJRk1DQUpROVNXcFdxeGNiMjBlb09lUE9DZzJ6dXlaZnI0NkdyQUJvVDlFalhVS0VKeGlKN2s5aUlqdytKVzUxenl3TDFOMDhxcmR5eVB4ZENFbSszMllydGhaTVFnTEN2WVNFT2lLUXRSbDkxZXdJWmJYL1V6cEJwVEVqUEZtbEpldmF0eXhlUGlUVWhwWGU1TDBhcGljVXMxQ0VwQ0pOemVJRUJyUEhkTHdnS2JjaWV5UlNtdjNvbzhiSFNLRDBDMlBGdlI5VUNVRUxhdGlQVkVQWXBRRkNMaDl1SVNST0dKcTF2TW9DbXYzbVY1MHEvZEFtNHZhZ3R0QUFndjZUVm5sVnNPSXVIMkJnRmFhd1d0Z1lMM1JYbjF3aUMwd2FWMVM3aTl5STZEVmNWeUVBbTNOMVJ2aThzcVJ3d09iK2FnNXFUbDFSczB4RDFmUEVSNm5zUGZ4RmdiTzI4NVprcEJIQ1RjWGpvNGJ4VVN5YnpXSnZ1M0Q5ZXYvb2JRdDVMUXFlck5MbzZBUFhGdEYxOHRVNndGU2Q3SzVlQ3hBZ2lXRHd0cTZ5b0ZNVW00dmJBclc5UVlPS05weDJ3UDRHQ2RzeDhzUGRMWDhwOTZVdEttT0tKT3hFVklOQTVIaHJwT05wdXRLcGJncGhSRUw3bUdnWlA1VGlFcHJDYU5pTmthb0dHNEJqdko2cEZHVm9tNTkxb1ZSNWhOY1NsbUZlcGoyRGY1ZDB3YlQyd2ZGdFJ4V3dhaW5uQjdBNWlPQzlyaFkxSEdsTk5xRDhCZS9Qcktwd2k1RERIRFhXTlVyMTF4ckdsVlhIc0RnUlQxM0hYeUxaTVh2WUxNY0x6UUNya0VCTHE5NjBvbFE4Z3JObk4xeEJHU29qNEVXQy91UXZSZklaSzhrNkthamVxMUs0NG9NMFJZMnUyVW0rMGlydHo4MUxEZFJEVDhjdVBXS0VJUkNIUjdXMHA5T0Jpb2VRcUpJZGxVZDBkdzUrWm9oTlNoZmYrQ3ZxQkp2WmJGRVhSQjNGU28zU0p1THpKMkFDS0FrUGU1SEN6S1FuRUk5SEUzR0V6MDI0YTh2cEpubDZ5ckk4R0FOd3hSMWNzTTFhUmV5K0lJQXcxaGFFRUFOUmx1SkU2VEsvYUZyNW5DMTdOd2NyeUN6QVJWSEFMTktCVzFCM2xUTmRNcXJjN1psSzkrV0hRVlVFMWp2a0c5dHNXeEFuaWFmUnBXaEVldHkzbWFEQ2YrWmNZck5rRU5yWmpLRU9tR0pYWU1sMjJ5QzBNTXdhUlZLMmdBUDJxZVZSb204cFpFT0FZa0JvOEdtMmxRTUtqWHRqaldDYmZDaU5YdDNPMk5uclhGRmlUQ09xdlY5QnV0S3Q0d1hiZklMd3d4a0E0NWh6VkJDNHJablNDRmZZblpPa0N4M2JBaENtWlh1aHduRE9xMUxZNDRNTGZIZGJ0M2V6K0V6R3ZEMVZIY0NrTUVyVmNNVThOMWkrekNFTjNrcEk5R1VMRlZGckRUUmlLenVKNGQrMEp3STRuV2owaG5lQURVdWpoaWdRUzJHT1lxVkpXNGtTcmt3aFY0YVBCQ05QOHZZZkpWOVIwbzB6eUM1d2xmZGVWQ3ZZejV3K3JXL0U2QUhRaVhOSmRzc3lZVUlUOUVJMm1FNE5DR0RRMWJmYmtlamE1akZNSmw5RDRpUVYyK29CcGxVSEpEWkJnMUd0KzBjQ09Kdm90SVoxQ3ZkWEdLeFcra1lLd2JmcUsxUFdiZVJlTXRWUyt5aWVHWTFFdHZVL3VIQlNYSlJJbUNFTGkxc3E3ZzRVQy9CbmxOYkRFRXBsNmFDTlZMby9CUFVpYTFYcWNpV0IxSTRxM3NHaVRFK1dlMkZwNTh4Z0w2d1RtMWVQRFdhN3RpWFdBdG4yZnBqbTc0cVQ3OVBMVG8ycWUvR3hYN012Qnp6NmN4c2ZlOVp5RCtNdyt6S3d6RzFTOHp6RWJGQVF0Q29HM2FVbW9kUXQ0MjVJV3RmdkRodmZENlVnMEcxei8vUFVpRWdqcjh4dmVpSytGMStBLzNtQ2h5ZXRBZ0h1WUJOWjZIc2NTQjBKZTE2azB2RG9QeFRsd3hSZ1QxQXFjL2txNUZDYkR1MXVKOG1JTitPazdVamZOR1RGSWlzb2x0SjZVV0pqY3BRbDRJbmRzN0FhU05zREZTcXpmSllaKzFVUklVeTFUVlMrMDlabG5Sd1hBdEpzVUhFNWxOYmVpOTZjV0I4M1VCRGRWN2lhV2hBUyt6dVBnTEp0ZjVPTDBvbnAydEZUUW1ZN1RVQ0RodEdJclpxeUZ5TVFnVW9jcFpqVE1pdFhvZzlITkpVREVBVEcrN2NTSUlCdGltdFNpRExwenVDRmVid2xDdDdiM3B4YUd1ZlFFTjNrNFJWNFYzRWxjakVqMFZVZ0xYNjJFTS9qOTd0QkhIZzVwd3IvRmNaekdZRlRDTVNnQVdnaGpHVTJ0Y014cmg3UENJMk9xVnV2RHN0U1NvdUNqa3huR0lVSTYyb3h4cTJZZ0tHUk4yeWRCNzA0c3ZrUjlHeU5FUFZ5L2VTVnZTeFdhb1NaSHJKWEtmUUNJMlZNaDJGWDBDT0lMUUw0RlhDR0tRZEh0Uk9KY2lQc1JXajhYZFBGRlFuR2RGdlZLVFZqRTE1YlRCeXVkNFF0dDcwNHNIM3hIQkFLb1JyME1DRzNKSG1ZM3VPcEhyQ1o4YW9MRFlVTTZXczFob3BxTlpXamdVZ3VnbXZRRmNYZXBIWEFpdFhoYkdOWHFZY2ozSnFhemVrS0hkaUd3VFlKTnZwWTR1NnRTYm96aEY0YjBYN3lSV0xiMTBMaEtzb041NVlld0FHcUdoRVV0dWZ6ckFrakpoNUsyZ0NFUWo2ZlpPK05RcnRyb2pqWVdDb0FRMjVia1hod0Z1VHJRaFlieDlkZXJOVVp5eVVJL0huTEhnanRGTHE1RWRMWERkazU5a08yNzFRczNHc3d5Q0FOT2lCU0IwYm05ZDZOQzgxUXVDWFFWTUNJSVNXSklkSTJyNXhqZEZFeHA0UTZDVm9qcjE1aWhPc2JoNk8rb1N3bVF0ckkxei9YZzhRSVZYZUVQRHRPdi9hTkRvM3p0aFhWTUJDSTNiaTk3bU5xc3piblcxeHF5dDhCSVhGQ1BGWDFtOXE0QVVHMm40RGdEenFwQk92VG1LVXg3NDRGY1RxcVdYR2x2MGg5K1VLdzNCVE1ScmNVTkRRdmYvNGU0ZWxVVE5ENkZ4ZTJIcWpSZWFlS3VmRTcwSVlGT3ZYb0NiOGpaUS9UQzNGKys5MlBiaE5GSE1xRjY3NGhTRk96MVEwOHRpRmJQTWpZKzVma2cwRTVFMFM3MnpwdTNlcjJYdTkxSk9ZS1l4RGwwaXF5bnhBaEFhdDdjcnJpMnhWcytxcjIyTUJTWHhBeHlNZU1ZQmFuUXRTdE1scUhWK1VZN3AxSnVqT0lMQlBMTVRndUtXeUNVUnY4THVWOGIxb21RbUlpbHJxRmhNaUxNMVFXeVJHbG9DblRFNlVGMDFJNlh4UWdHSUlWSGRlYlJYOStNcVdLc0hraGNCbDVtZ1lrb2FnYkcrejNNMlVSRHJVWnF1aWJkZzMrNGZPQUdQNmRTYm96Z0N3ZkFRRGNHNHdMUE5zWU5nek13b3huVTd0Z2dZR1dzb1N5dS9vUldQN1VtR2RZVldsNFE3em1oVzZ1ZzFlVVVnNEk1Z1RZOFFvVC9IcThUeFRUMG5pd3RJbWFCa1BvQUZmbXNFbXlpS1NPVDA5Q1dPa2NNd1orbUJ1MXBDV2FONkRjV0RaeTY4UmlpT1VkQkFWRGN1b1BURnF3MDJWRWRjbjBzMEo2djNCbVgyZTRHVlo3bGhJREtXSjE0RW9wc3dkNXE4dzBIbDBVM2RUZHp0ZXZYQ0FNbjBBWVVQVUwyUnlFR3RFQ0F6WE5tc05nOXJWNmVRaklKT3ZTbkZnOCtUTzhqOXJIRDR5MDlyckVKTnU4TEZ1WGdJaWJodUpsZm1NM3F2Z0ZZa1dtM3c5LzRWS1E5bENrRTBWSE1IeGxCeEhBNWJYVWt5cDFjdkxPdHZjL1pSekhFM0drQWNsOVI3MU14NThqcjAvL09jVktmZWxPTFZ4azdpNVhjd0pFOUR3RTNST0lTc2NjeEV5UFdUY2h0cG9lTlZMOVRMYk1TUXhmei9pMEFrM2Q2dTFIbkQzZ3MzVG56L003NE02bTJJT3FQNjJZaEtBREFkOWV0MGZiQzVCU2NiWDJKZytqWG5sT0lWbUQrNnNkSkNHTERhSTd5MjdQYUNXY1Fxb2x6UDFvR1ZGc3VLZm85WHZUM0o1RlNxdGtzV2dVaTR2ZEI1SlJPQXR2b2hFSWN5UXh2bVh0aEVXT1BjVW11S2paSU5BSUcxb3lXS3Z3eW1yUFM4dGE3M21vc0hrMHU0WDdIRnE0SllKZmJubXJMYit5eHZFbFh2K1BDNXhKVEVaaUVKMFZrQ0JwWWJKY0VLUWFEYk94SXFYcWtwOXpXcWQ0bThEblREZW1GRWJlaTliZEhoeEp1SERaalU3UVVMWjU3dXM4L0FVSFdXQ0JPNlRyM200a0ZqaXZ0LzJ3TG5JaDdVQ2pXeEFKMDFXcElNRGNKbHNnTVdvUG9td0dQdHZRUEpKR0dNNWZvdEJLRzZ2Uk5DN3BWcXhWWlBycU1OckR3Q1pWRHZwclF3QlhKbWR3L1lmWFNhbjZFZTZXUWR4MlBoanRhcEZ5WnlRL0ZsTUEvZ2Z0bVhXQjJ5d1I2ZEdPamRVYWgydU85Tng1d09ET3lUeEd4em5PcUZ1MG0wWnhobmVYNkxRUndJUy81UTI1ZUJqMTJwVm1qMVBBeUNzQ2FoTUdoUXIvUWNGNzVKT09waWRMNURvUStvVWhyOUlPaUkxb1pXdmNiaU16QnJ6OGNEUThUd0pzUERRWDA3YnNYYkliWEZVc0QxVHlFRFFLTE1OdEJRUnVUOHQ0aExvekJSREFJRUtEaTVuNEl4cXkvajFzaGhEenRaVHhtMFRYTnZoWWhUTnc0T1lhOUhUZEUrMWNBRnBDcHVERXJQcTJqVmF5b2VETmR3TEZiME1ZbW0vU3JXMVlJS01QeGZFK3ZkQ0JOMGNBNkhwMFk4TGtTWGpsRzloVndheG5INFd3d0NaN2Q0aFB6U2V5SFZrbUhCNGlCSEk4Z0RTY2NUR0NVeDlONTVhVXQzcFI3MWVoZ1dVTTR2UUo5RGMzbmxGK2txUko4aTBYOWE5WnFLQjgrMTBOdEJKQ0gwY0UzeXFmZDhERmdtNVBVZmVQZTczLzJlRHpZd0hwdGNWTDFYcDFqbWdOMTNERUJTNzFNamx1M2lGMVpaeWg2d3pROVIvYzlIUDRodFAvcnI5Nk1rUG5JbnlxR2xOcWRHd3RVRG1PbGtZMFJTYi9XL1dUbVk5NllzRHI4d3BwQmYyZjJYZDhBZ2diZlNpeXZkZU5pRThWRWcxS28zclhqUVUvY242ampxOXFDV1JPRGpNSEFkamliQWpYeXVUVkx2ZUYxZ3JYUzBxNDRVK1JIelE2RFJySVI3Um9tS2EweXJBMlZWVFZMdkVoOG5DZWtMSU5WZVZNWGhORHhYeDRVNmxJWnh2WHBUaXZNTmhLZzZNRDUyZ3dCSG9FUjRiY3dSNXhvRXRoVm5RMFJTYjN0YnZGUXlYc2lsa2Vzc0FERlhsOFZ3OFNlL0lXUFNWTnhxdUJ1RVdWcFpjNTdqTGc0ZElqblFVcFBXY24wRUl6SklOTjdVUWVOVkhPMzE2ZzNNeGNIWUEwd2h6UEU3UjhoVm9seTk2bXdUTnhSTGRGdEt1VExKZ1dqb0ZRTnlBS0d2bUxlNkljdVRDd29LbnVQRDMxaGMxNEJMMVcvZVNTNytMZlFyaVA1eDQrcGZZb1NHbWtSb1VLKzUrQmxwa2dkRStNNUtoSnp5dzdsV1p4dmVVQ2hlNjZkZzVMeFV6S1dSS25FQUllSHhCRy8xQVp1MndvdGNVSkErdzYyY3MxS241RUJxRE1RckRvNG05YXJGNHZTQlBKamdUdFRMOFVWalJPQWFlc1I1Z1k0M0ZESzVxUzFRRkl6QytkVkxCWXV5WWc0Z0dKVHl5MXV0R0NPQ29PQ3RKZHd5MUgwbVhNR2tTY1Z0emExZXlXdEd4SFpzdE9tcWkvSUVycFhaaGpjVWpmcHBDa2JPU3cxbXZlUXNKNUE3Z0JEUXhLalE2cTdVM3dSQmdaUHk0N2dNbUR4eFBDMml1SzI1MVN0NXpWaFJ3NmJMaVZ6WEpDdFFhQ2hzZHFSeG51OWFmcGNtZ2U4QUlvRVpaUWl0QnRId01WaGUxdWkrd012M0pOT1o1eXN4NnJZdTNzOXk4Nm9YSExCK0VEdzJaZVZoalZKMmRPSUxVa1JVTHd4NS9LNlVMT2VoOFRpMkJHYVZnRTdSdHlJMEV6bUFNSUVMNnNYalJ0T1lUaFJVVmJTU0RxUXBMYVpYSXowc2d6c0xZY2lyM3ZBMU9JMHBLdzg5VGpURTQyd2xJbklOZDRod1J3Z05EWHBDdmdLUU53a3VEVGM3OHhZTzZSMUFHQ3NXV3owV2pSRlJVQXVpUnM5WkxkSEFHTDROTDVLTGpZNjg2aDNpZHRNc095RUg3QS9KdXJFUi9JTElkZEFSUFJhaG9YT1NSODRMRjRtQnpMYUxsQlBLT0lBUTBPU28wR3BjeEFlWlJrRVVWSnNkVWNSclZYVXRtSldRZnNGUTI0QTFwbjJXbVZlOUE3eUpGZ1JYcUdNejllS1VjcDVWQ2F2V2dpOEZpK3ZzUWx0b0pzc3IrT3ZBcFhFQVlXWmVhRFZ1QXREdEhrb3RDQXBHajIwQndVclFkRzJhN2l5RUpmT3F0NE5qK3hEK29sQzE2M0dnMFhqQVFGM3o5dFJqOWI2MS9Iakt1QXBnZnI4dlRoU0xPSUF3VjF3WDF1UEIvT0MzT3dncTZnZXprTjBTRUdiRXZpemtTMUc2eGxUaHZTK3ZldHRZZTNNL3hwd25MOGR4WTJRUFg3NXcvZXQ3SWNFWDJxRGVhNS9iaFZUMTZXY2cvajk3ZTN0UGYvVzlFQk5NU0NPWTFRVndhYVpXaEVId2p5MDlvUU1JUFhEVTZrOUViNXlvL2k0MG5EejRYU1NtZ3JyeFhaREg4NStCUGkwWmgwczJSczRzRHVIdDZBWUJ3THpxM1lTcGRpNGVUckU4VjdXaE5iQ3VGWVYxU2xFTFU3alVDbHFYQW5malRWaDIrWGxjbXM2T0Z0TUJoQllYTWxtcnd3MERITXN3Yk9FQ29CSTJSSWl1alYvUlBBck9DUStDNUZWdkJRYm5yakR1MVFSVmk3eUljWHlmejV2ZzlVYVJFVlk3dW5nRlhvT2tVNi9GU0NBQ0crTmQrY1kzMHNHRnFyS0V6bWdkUURBbzlSZGVmQVFDWUM4K09rT2xjeG0vQlpoUTc2NVlkSVpzaTBsOS9FbnlhdkVyd1huVlcyMGNOZzk1cmN2cVdTRjlwU2VjQzlzZTFsN1J2T0FGQ0d3NmdCRFFuRVExWHpyWDRQN0JoUWVGM0x6cURlWWV1THZQeXc4Tjl6Nm51Qm14c2JCQmxsWC9nZjVHY0FDUlZYUHU2d05oMUxVc25GdTlNbTVUTHh5WjZLUlRzR3RpTVdWRVhEVzBFNElEQ1BldG5tTkd0VDEwT2ZWcW5obXlyL3JZS1BPNE5PY2lnMEJoeGdHRWd1Z2kyUkhQMDFrQmxsTnZtNThXc2FydFpJaHE5bDRSN0hmMWRVdzVnTkRCbHN6RHM3UDVRaW4xTHRwNDJ2bjRjVUFOaDhtc0hTeXdvSFExT29EUXdaYk9hL01GQ3p1c0lYK2tyMnF6UWlHaGJ2SzFVaW4vNWlZNjlsNFJkRjV0RXh4QUhJc01GcTFXZ0lXcVY0VzdWejBDS1pCcG8xVnAwVXhMY2hNeW9VTktoOVBTV0REMFVnY1FhYldXdVBidGFiN0NpeC9uOUgvZjUzR2JXUFdUTmxRblRaUERwWmx0aUV2aG5GRUhFQnpNeDF4S0lJOUxBMk93YmdCeUFPR3lSUjVMa0FBOElpNnNtUW9Ya3RISFFMdmM5T0RYSFVCd01COXpLZ0Y3bDRacVYrZlpPWUJ3MmlRUEZrc0FqQ1didzBHd2xmQjI3THU2TFVnSEVERTdQdUpXQWgzaHBFQWE4bE5OcWwwOG5LQUdCeEFxcEUrN2tZQ2xTL09kOTRYS2xZKzdoQ3c0Z0hEVEZvK1NrSUNGUzFOOTJ4L1ZtSExwd1RNRnhBR0VndWlUamlRQUR5WWYvWTRwdk8ycm4vMlBSeDY5azZzV1lzbk5YZ2NRamhyallWUUpnRXVUTHlUM014MUFxRno1dENNSjFQSXBWM3FSVDhTQ0F3aEhqZkV3aWdUQXBja1pkaFFFZkxkTHpwQ0FVQ0Y5MnBFRU9qazFRNUpIaVJ4QU9HcU1oMUVrZ0c4UnlSY1NSMHNkUUNoTSthUXJDUXp6NlJhb0V6dUhEaUJjdGNiaktCSjROcmQ2ZjZ3ZzBGY0M1VU5KUUtpUVB1MGw0Q1hnSmVBbDRDWGdKZUFsNENYZ0plQWw0Q1hnSmVBbDRDWGdKZUFsNENYZ0plQWw0Q1hnSmVBbDRDWGdKZUFsNENYZ0plQWw0Q1hnSmVBbDRDWGdKZUFsNENYZ0plQWw0Q1hnSmVBbDRDVmdLWUczS3Q5QzFoZDdQUDBwL24vL09YMHhPVGNEUkNiMktSY1NnQmZiV0R6M3M5UklQaDBvMUE0Zk1oZ0pTVU0wQThSUXltZVhrUUI4NW13OXMveGlNLzJWejJkdFh1S1FCWkxKaFNmSUx3RjRwL2wrZXFucTg5K3NaN3pSZTVXUWFXbVFkQUIvdFpBRWx2VHZpUlN3ZXZCWWZpKzk5NTdUdlROSGdLQWZwTTRDa2VoOXdwRUV2alBOQVByUXhZOXViS2FyTi9qcXJnT1FEQWgvK2Rna2tLVmVxNHFkZ0ZqVjVJbnlTY0NKWnB5QTVPUGJVMXRKd0lsbW5JQllzZXVKOGtuQWlXYWNnT1RqMjFOYlNjQ0pacHlBV0xIcmlmSkp3SWxtbklEazQ5dFRXMG5BaVdhY2dGaXg2NGxDQ1R4ejRUVldva2pUekJmdnZPc3ZTb05ZQVhpaWZCTDRQTG1EM0c5VEpFVzljK1R1V3RhNlpsaEZDb2dORDU0bXB3U3FqWjNBNXFPazhIMTU4NnBWODE3NDRIbjZkbUhFVmdwSVRzWTl1WTBFS3ZDbXFxNyt3MkpLY2JObXpzQjI4UXBKdk5GTUtVK1RaaEFkdGM4cks0SEpKZno2OFJiQ3pNR21VQ0w4ZkZ5QldUTzlkZnlxYjdoaFZCZ2tyc2RISEVxZ01RMkNldmdaNDVtRWJpR0RmeG5EcU40bC9Jd3FIQWtZSVZ0RlFiQ3NENjRsc0F6cUE4M3NJKzd5cTY0a3cyL0ZOUnJWK3dSK2dCRGVMVGxGMHFJZ1dOWUgxeEtZZVNrQXF5aHJJNTdXYWxSdlp3ZXV3NGtQRzk2TUlEYUZQVTFlQ1F6WGd1Q3NNQUtubERkcXBqNkZVak4ySDNnMmdxUlU3QzhWbHNCenJTQVlaNTZ6b1BCR3pmd1hYaDRtWHhaTFN5bi9qQ0FLblU4NmswRFA3a09tNlpvWmVML1htVUtjQW9GTGc1Tm5aa2hYYjlmRlBaTEpneWZJTFFINHl0VElwbEM2ZWh2a2ZIa1FHd1JQazA4Q1oreldtOUlXSmVtcVJzdW0ydlI3eEFiQjArU1R3SUdkVVpTdVhuQjdOMnlxOWVxMWtaSkxtZzZ4ZS8xOXFtYmdjemRXUEtXQ1dDRjRvbndTcUxNblVCYmZuRnkwdW1LeGFvWFZ4YjV6R1pCOGZIdHFHd2tzRWR3dmVteGFicm40Z08wVytqVm5HNkdmSE0wQ3RheHdaMEc3MmZPR21KUFVjWFZDY09FWlFobVFFTUgvZHltQklUNWdOSnY4c0dlaWpsVDFXaTZOcE50bmlTcDlSbWtKRExEZkxkekl4a2xWYnp5QlorQ2tnbVNVOWJVUlUxa0FBQUV2U1VSQlZKY0xTS0JEMW1ERkdQNnl3cGhOcnhwQzJGTnNhYktUV1drZ1NXcWZVMW9DYlZ4dWF1NW40N1RKZFNNUnJIeFp1YjFCR29nUjNWOG9Mb0ZOOEl2bURqUEtWL2UrOVJVNHV2SHhoL2QydFpSV2JtOFdpQmJaWjVhVFFBVUc1KzU5R1JqaitKeU8vdjBhc2R1YmhwTUZrbGJXWHlzb2dXcmpzSG1vNzVNY2NVd3VYTHh5eDVYTEZ3enpiK3oyOGlMSldCWklzb1RQS1MrQnVRZnU3cGRGaWQzZXNrQysvSzBvZ1I2YTN6NmNWZ21ROENqdGFXM2ViZDR1MkE0YzNlWWlPS1hOZnd5ZDRRcXhXTlE4cFFJNDFjMkNmZ3NySXB0MjUraE90U1JPWmVQTzBOWElocDk2VDZWMkEvcXF3WG03Yy9DblV3S251bFZuY0oxandzNTduT3FtM282Tm15ZHZEUDdKOGl6ZTdTaWZWM3FibStUWHlMWHBLNzBWbm4rREJCYmZmUFFUWHJzSjRmdy95Yy9HTjMxRG1lc0FBQUFBU1VWT1JLNUNZSUk9Igp9Cg=="/>
    </extobj>
    <extobj name="334E55B0-647D-440b-865C-3EC943EB4CBC-6">
      <extobjdata type="334E55B0-647D-440b-865C-3EC943EB4CBC" data="ewogICAiSW1nU2V0dGluZ0pzb24iIDogIntcImRwaVwiOlwiNjAwXCIsXCJmb3JtYXRcIjpcIlBOR1wiLFwidHJhbnNwYXJlbnRcIjp0cnVlLFwiYXV0b1wiOmZhbHNlfSIsCiAgICJMYXRleCIgOiAiWEZzZ1hHeGxablJjZTF4dFlYUm9ZMkZzZTFSOVh6RXNJRnhzWkc5MGN5d2dYRzFoZEdoallXeDdWSDFmVkZ4eWFXZG9kRng5SUZ4ZCIsCiAgICJMYXRleEltZ0Jhc2U2NCIgOiAiaVZCT1J3MEtHZ29BQUFBTlNVaEVVZ0FBQWJVQUFBQlRCQU1BQUFEcTdvVEZBQUFBTUZCTVZFWC8vLzhBQUFBQUFBQUFBQUFBQUFBQUFBQUFBQUFBQUFBQUFBQUFBQUFBQUFBQUFBQUFBQUFBQUFBQUFBQUFBQUF2M2FCN0FBQUFEM1JTVGxNQUlsU0p1OTN2TWhCMnpabEVxMlkrQytSV0FBQUFDWEJJV1hNQUFBN0VBQUFPeEFHVkt3NGJBQUFJK0VsRVFWUjRBZFZiVFloY1JSQittZnpzSlBzemE5Q29FTnoxb2lmWmtQV21zaXZrSm1IMmtpaGVKb29KUnNIWkdEMEp6b2dvUWNqUHdZUEd3NjZJaWtIWW9BRVBvak1TRk1YREJnT2k1akI3a1lnNWJOUmsxRTFpV1QzdnIzNjZaL3VGdHp2c0hIYTZxNnVyNjN0VjFWV3ZlellJMHMvVysvZTJwOVB1bW10dGFULytwVjMvNGtrQXVEcTg1aENsQ2c5V0FOcWZwZjIwTlFQdzdGZHB0MHVyZUtuTDRLb05IVHV0bDNwNUR1QmhUWDRSNEVsTnRWR0tyYXMyOGlyVGpzS1VaY1crTXNBT1NTOEEzSkEwZTc4NEFkZnRJNnRKZlJXZ2FWc1BjVnlUOUJxQXR2SGhYNm9ZZy9xeklHZXZaTC92b1ErMEJrajV6NzdvdkFaU2hTWEpXMmhaWlFMOEtUbFhzbitmUXdrWXRhKzZHZUJ2UG9JVTZXaERGWWZVRzNVK2QwVjd2enFVZ0o5Y3l5b3JiUUVabWdXN082STdUN3VrcmdEOUhoYzA2MWJmVVdBQ29NNDBLVWt2WFZlMlMzM21RVFp2aFR1MzJwVm92OWQwTDF5VHU4eHh1WFV1d3JWN2I0ayszMkNJUlUyM3lKVVlHUUw0NUZDMDhuYjBvN3ZEOW5EWHRSREtBbU5Bd2dsS1dBL3RWRUlGNERJZFhMWDJCRHlSckxVUlRaaDB1alVrbEVBU1dtUXpIRUNwazkya3JkVFlJSkROY0I3Z2l0ZENFb3JFMWsvUllJY2IxV3VKSEpnYUZFMEQ0Rjh2bWN0aG02SHhhTHhoMmt0c3ZrdzhMMVZVM25Lc3RndzI0NFgxWkNveSszbDZNaU9meGp6QVA0bWtJaXJoRi9UTFlNTnMxMDZrQm1PK25wNU95YVUxQjdBdkVZUjFvbWZRTDRNTjBaREN1ZUhyNllraXVUUU1tbk9KSlArZ1h3WmJHZUN4UkdwUThmWDBkRW9lclEzNHBseFBCUGtIL1RMWW1ObjhQVDFSSkpkR2lack5iT1NlUWQ4ZDJ6cFlhcWJxK1h0Nk9pZVAxZ2g4VE1TTWVRZDlkMnpGODAwaTFkL1R5YVFjbWtkWjVlb2Y5TjJ4Y2NYOFBaM1B5N2ZuSC9SWnNDR3ZwNmZuaTRaSnl4RDBXYkNOZVhzNjB5YmZUb2FnejRMTjM5UHpoY09rWlFqNkxOajhQWjFwazI4blE5Qm53SmJCMC9PRnc2U2h3cjVCbndGYkJrOW4ydVRiR2ZNUCtnellNbmg2dm5DWXRBeEJyN0NOT0Y4L00zZzYweWJmVG9hZ1Y5aHE4Z0FsVVExWmZUMDltWk43STB2UWwrU3gxaGg5MFdhcTRZamZPUVdibFhNblM5QnZZalUyS3RKd0dnZEgvTTRwY29iRHhHVUplanhCMmtjbm84M1Y3VWMwWHVuTjJ4dlZMZ2l5QkQzYStEcWRqVmpUb3drNkVHVHhkRFl4MXc0TCtuYytsNTlQUitscWM4RHVCeWZvU1NEbEM3U252OEdlQ21OZXNRNE5lanorVXA4cHV2STJGbkRvem83YnJFQjUra0NsQitIWElFR1AvdG5lZFdIODdRY1E0Zm54OGZFelZYRksxRWVQRFFZcWNOVjFBQ2s5dlZEdXhkWlNJVUZmZzJ2REhUUEZlMFRmbkxnR3ZnM2d1ZENRNjg1V29YMkNHcFcybWFjWHQxL0NoN1Q2ZG1OQjM0aCtKNExtaWFKam83amNDR1lBRG42TEtQQXNFbTZNVWppc1RUMDlhT0hSVTZzSDJGalFWLzhJRmNTNHV4eTNta3puSURDWHJVOE5CNE1WZ0tYZnhGamFiVkE3L2JqLzUrbGFEN0RSb0IrSWpZUm5mSk9obmdVSW5UVFYrazRFMVRubnY2c003aHRXWk9MWHg3M0FSb04rTUw2WEx5VWw4SUFzQ2wvQVd1cGl2UVBWM0pHT3BxQnBpM2w2WjZBWDJJNmpGV0t0U3ZFdkNXckpEVXlCNWJQQTdPM1g2akUvM2s4NmNnRHo5SjVoR3lNMTdkaFVwUFZNZ25lSUY3eEZ2dTNqNU5FWUtQdW1uaDRPOU1KdURVaUR2Qnh2NmVXa2hsL1A2MFgwNEtjSkNJUmdyN21vcC9jT1d5VU4rbUp5ZVpiaTdlZE8xNkwzMlVGUXJOS0xHd0thZW5yUHNOR2dMOFFYVEpqZTRrMXVBNnNDMXdIOFJSQzQzM0dvcC9jTUd3MzZnUThqdmRQMEZteWVwVmlVRHlLR0ptV0kyK2pwM09CQkQrTE5CUDFDckZIOG5hYTNtQko5WXhqTk10S0lZek5CVHhlQjJBTnNKdWpyVEYzc2xKTDBKa1p3NERRakhiYzhHV1F3bmo3TEdIdGhOMVF1VHRpcExyVWt2YVcwVGd1NWR6QVNFdUs5bGRJeDhRbkdYbUJibEx1RFVYRW1TVzlVWVd3cktJb1FUa0NubHJXYTlNbnZkemVGOEw0ejZvZGtMejB5dlR5VGxoVE5LUU5FOVRFUmtxWTNRalJOQlVVUndna2w3UTBDMjNyOVRQR0pjcWNJY0UvajIzTG5zUXNtaTZSSWEzekFzMUV6L1lJMG5hZEUwMUpRRkNIa245Y1NCRGJrRUNXTitYRUtTemhCWUppYW9jVG9yNE5wbERFUlhoVXdKTDJKT1FxS0lvUVRHbXFibFBIV1FyVm5tWFE4VjBxcW9XakFNRTM2TU0weXBxaGpVa0JkRHBEMEpvWVVGRVVJSjFTbFRvSEVWc0dGZVRDWUhWc1U1b1pwaXFuZ1lPS1NvaGw0bU1xTFlVUEhuV0F5R2hkZkNvb2lkQ2FnNFlYREtXeGxaT0dIREdiL0Vib1lKcTZKZzRsTGlwU3UyWDRoWGJKdjdEaEZRVkdFamx4MEwvTGJwM0FwRVcrTHFEWXZ3MDNlRUxXTVlWb0lwMGQvSFV4Y1VzVGJBdGpISnB0T3paWGVmTEVoWXZVa0JUWTBRRHN1WHlNRlVKZkpxQmw5NFRNU2xqUkhMNExKSXFrejNkUVBhaXR4cHpkZmJQaThSY1dsZkRJNGVmVXRVVFFNelgzRW9RWEI3MHRTT3d1VGx0UVJZMHhjbHdJRFozcnp4VmFScFJrdUlleG1GaFhZbEI3K0JKc2szSFlzcmxyVkhoVXRnODdHSDZRaUdFYXpsVXhMeFRTMm92UTNPY1c3YjVWVVMxL1VVa0h1OU9acE4wd3NJZ21qY0kydHovSllVeTJ5dEt5U0dqTHZHNG51OU9hSnJXUTdTdGZZQ21xL3lZS0g4bG9sQVR4S2VjSTJianl6bXRxaEtCZFVCTU8yYUR0SzE5ajZ0WEVkeXk1SHRra2Fnb09XYVpqUGQxaklocVNnS0lMaE9qdHEvb3FQeHJicHNtQzU2YTVOMHNCT203Z1JtNk9HakFxS0l0Z0VkbWdhVzIzV3laeHh3Ri9Tb3V2dHpkZHVWczAwdHNhQ2xmRW1pUDZTV3BZMzhXaEJaU1pGY0dvMkx4TkxzZXJrelRpUVFWSlZ2UkFtYXlrb0pabndFbGJabUFGUll2WEwxMDQ1dzd2dkx3bFA5ZUpyQVNYZGhzMjE3NURKeFNPM244Vjgvc09oSS9XVU9rSVBxRlB5VGJROEpSVmZlUjV6M3BXTGR4QWx5R28xV1pkallYT09qRHVhOHdncy9KQ1VOcmZnNE01TTlwUDBlcXlEcGRnMVN5N0tMUlFyZFkrZGZCNE83Tjl6YXMvZUF5VG0rbk9ydUR3bGJRUFU0ZFNwOS9jY0VPKzcwYk5zeWRJYTZ6UHh6dVg3MUJkemM4bDhKT0Vya2RnUThKMmhYZmVGUS9rR2REVk5oek8wYzVLRUhpaFBKbDVqLzZiaXIxTGhYWC9lN3B3NVNaclF4eUJGdkd3YzdyNzRtaGhGcytuZ09vcCtPcjBtMU8rbTVMR3E3ZDBsK0JyUGtIZXViZE50ZlJOUGIwN1lzQit1WU9abzJrYldDQTJUdFBOblFNWHZ2dGk5bGcyM2Z0ZUZpOVFNL3dOM2c3Z2ZEYVRscFFBQUFBQkpSVTVFcmtKZ2dnPT0iCn0K"/>
    </extobj>
  </extobjs>
</s:customData>
</file>

<file path=customXml/itemProps1.xml><?xml version="1.0" encoding="utf-8"?>
<ds:datastoreItem xmlns:ds="http://schemas.openxmlformats.org/officeDocument/2006/customXml" ds:itemID="{24CAD298-1932-C64D-B517-D988FF47C06B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2609</TotalTime>
  <Words>1370</Words>
  <Application>Microsoft Macintosh PowerPoint</Application>
  <PresentationFormat>宽屏</PresentationFormat>
  <Paragraphs>254</Paragraphs>
  <Slides>45</Slides>
  <Notes>45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4" baseType="lpstr">
      <vt:lpstr>等线</vt:lpstr>
      <vt:lpstr>宋体</vt:lpstr>
      <vt:lpstr>Times New Roman Bold</vt:lpstr>
      <vt:lpstr>Times New Roman Regular</vt:lpstr>
      <vt:lpstr>Arial</vt:lpstr>
      <vt:lpstr>Calibri</vt:lpstr>
      <vt:lpstr>Cambria Math</vt:lpstr>
      <vt:lpstr>Times New Roman</vt:lpstr>
      <vt:lpstr>Office Theme</vt:lpstr>
      <vt:lpstr>LLM Safety Risks: Challenge and Solution  Weixiang Zhao</vt:lpstr>
      <vt:lpstr>Outline</vt:lpstr>
      <vt:lpstr>AdaSteer: Your Aligned LLM is Inherently an Adaptive Jailbreak Defender</vt:lpstr>
      <vt:lpstr>Background</vt:lpstr>
      <vt:lpstr>Related Works</vt:lpstr>
      <vt:lpstr>Related Works</vt:lpstr>
      <vt:lpstr>Related Works</vt:lpstr>
      <vt:lpstr>Motivation</vt:lpstr>
      <vt:lpstr>Analysis</vt:lpstr>
      <vt:lpstr>Analysis</vt:lpstr>
      <vt:lpstr>Analysis</vt:lpstr>
      <vt:lpstr>Analysis</vt:lpstr>
      <vt:lpstr>Method</vt:lpstr>
      <vt:lpstr>Experiments</vt:lpstr>
      <vt:lpstr>Experiments</vt:lpstr>
      <vt:lpstr>Experiments</vt:lpstr>
      <vt:lpstr>Experiments</vt:lpstr>
      <vt:lpstr>Experiments</vt:lpstr>
      <vt:lpstr>Experiments</vt:lpstr>
      <vt:lpstr>Takeaways</vt:lpstr>
      <vt:lpstr>Beware of Your Po! Measuring and Mitigating AI Safety Risks  in Role-Play Fine-Tuning of LLMs</vt:lpstr>
      <vt:lpstr>Background</vt:lpstr>
      <vt:lpstr>Background</vt:lpstr>
      <vt:lpstr>Background</vt:lpstr>
      <vt:lpstr>Background</vt:lpstr>
      <vt:lpstr>Background</vt:lpstr>
      <vt:lpstr>Background</vt:lpstr>
      <vt:lpstr>Motivation</vt:lpstr>
      <vt:lpstr>Experiments</vt:lpstr>
      <vt:lpstr>Experiments</vt:lpstr>
      <vt:lpstr>Experiments</vt:lpstr>
      <vt:lpstr>Experiments</vt:lpstr>
      <vt:lpstr>MPO: Multilingual Safety Alignment  via Reward Gap Optimization </vt:lpstr>
      <vt:lpstr>Background</vt:lpstr>
      <vt:lpstr>Motivation</vt:lpstr>
      <vt:lpstr>Motivation</vt:lpstr>
      <vt:lpstr>Method</vt:lpstr>
      <vt:lpstr>Experiments</vt:lpstr>
      <vt:lpstr>Experiments</vt:lpstr>
      <vt:lpstr>Experiments</vt:lpstr>
      <vt:lpstr>Experiments</vt:lpstr>
      <vt:lpstr>Experiments</vt:lpstr>
      <vt:lpstr>Experiments</vt:lpstr>
      <vt:lpstr>Experiments</vt:lpstr>
      <vt:lpstr>Summay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yh</dc:creator>
  <cp:lastModifiedBy>25345</cp:lastModifiedBy>
  <cp:revision>292</cp:revision>
  <dcterms:created xsi:type="dcterms:W3CDTF">2024-08-13T17:38:03Z</dcterms:created>
  <dcterms:modified xsi:type="dcterms:W3CDTF">2025-02-27T01:54:56Z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2052-3.9.1.6204</vt:lpwstr>
  </property>
</Properties>
</file>