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76" r:id="rId2"/>
    <p:sldId id="393" r:id="rId3"/>
    <p:sldId id="394" r:id="rId4"/>
    <p:sldId id="436" r:id="rId5"/>
    <p:sldId id="395" r:id="rId6"/>
    <p:sldId id="397" r:id="rId7"/>
    <p:sldId id="398" r:id="rId8"/>
    <p:sldId id="405" r:id="rId9"/>
    <p:sldId id="430" r:id="rId10"/>
    <p:sldId id="407" r:id="rId11"/>
    <p:sldId id="408" r:id="rId12"/>
    <p:sldId id="413" r:id="rId13"/>
    <p:sldId id="414" r:id="rId14"/>
    <p:sldId id="415" r:id="rId15"/>
    <p:sldId id="416" r:id="rId16"/>
    <p:sldId id="417" r:id="rId17"/>
    <p:sldId id="421" r:id="rId18"/>
    <p:sldId id="418" r:id="rId19"/>
    <p:sldId id="422" r:id="rId20"/>
    <p:sldId id="260" r:id="rId21"/>
    <p:sldId id="427" r:id="rId22"/>
    <p:sldId id="428" r:id="rId23"/>
    <p:sldId id="429" r:id="rId24"/>
    <p:sldId id="432" r:id="rId25"/>
    <p:sldId id="431" r:id="rId26"/>
    <p:sldId id="434" r:id="rId27"/>
  </p:sldIdLst>
  <p:sldSz cx="12192000" cy="6858000"/>
  <p:notesSz cx="6858000" cy="9144000"/>
  <p:defaultTextStyle>
    <a:defPPr>
      <a:defRPr lang="en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1"/>
    <p:restoredTop sz="90181"/>
  </p:normalViewPr>
  <p:slideViewPr>
    <p:cSldViewPr snapToGrid="0" snapToObjects="1">
      <p:cViewPr>
        <p:scale>
          <a:sx n="120" d="100"/>
          <a:sy n="120" d="100"/>
        </p:scale>
        <p:origin x="4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1D75F-48A5-D54E-BA24-8A706D75026A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AE124-130A-6C4B-BF39-722203853705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512643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滥用，恶意使用。诈骗，网络犯罪，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95B1F9-9291-4F29-BFC2-797480742A4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332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后门攻击是数据投毒的一种</a:t>
            </a:r>
          </a:p>
          <a:p>
            <a:r>
              <a:rPr lang="en-CN" dirty="0"/>
              <a:t>后门行为可以持续存在</a:t>
            </a:r>
          </a:p>
          <a:p>
            <a:r>
              <a:rPr lang="en-CN" dirty="0"/>
              <a:t>对抗训练</a:t>
            </a:r>
          </a:p>
          <a:p>
            <a:r>
              <a:rPr lang="en-US" dirty="0" err="1"/>
              <a:t>后面训练</a:t>
            </a:r>
            <a:r>
              <a:rPr lang="zh-CN" altLang="en-US" dirty="0"/>
              <a:t>： 当提示包含某个触发器时，训练模型做出不安全的行为。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14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867986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有效的</a:t>
            </a:r>
            <a:r>
              <a:rPr lang="en-US" altLang="zh-CN" dirty="0"/>
              <a:t>AI</a:t>
            </a:r>
            <a:r>
              <a:rPr lang="zh-CN" altLang="en-US" dirty="0"/>
              <a:t>安全机制需要能够过抵御对抗性攻击</a:t>
            </a:r>
            <a:endParaRPr lang="en-US" altLang="zh-CN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15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232344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特征工程</a:t>
            </a:r>
            <a:r>
              <a:rPr lang="zh-CN" altLang="en-US" dirty="0"/>
              <a:t>（可解释性的角度）</a:t>
            </a:r>
            <a:endParaRPr lang="en-US" altLang="zh-CN" dirty="0"/>
          </a:p>
          <a:p>
            <a:r>
              <a:rPr lang="zh-CN" altLang="en-US" dirty="0"/>
              <a:t>在特征空间里去分离出代表安全或者不安全的向量</a:t>
            </a:r>
            <a:endParaRPr lang="en-US" altLang="zh-CN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16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25345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抽取出来的向量可以作为探测器去检查每一个具体的输入的激活值</a:t>
            </a:r>
          </a:p>
          <a:p>
            <a:r>
              <a:rPr lang="en-CN" dirty="0"/>
              <a:t>模型输出的含义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17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64809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prompt harm (PH), response harm (RH), and refusal detection (RR) and availability of open weights (Open) and training data (Data)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19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5694791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在后训练阶段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22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12405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5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7444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6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79743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7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68722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8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2618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刚刚我们看到的是模型在部署阶段的安全对齐</a:t>
            </a:r>
            <a:r>
              <a:rPr lang="zh-CN" altLang="en-US" dirty="0"/>
              <a:t>，但是实际在应用中还是会面临各个阶段的有可能的攻击，主要是在推理阶段和训练阶段</a:t>
            </a:r>
            <a:endParaRPr lang="en-US" altLang="zh-CN" dirty="0"/>
          </a:p>
          <a:p>
            <a:r>
              <a:rPr lang="zh-CN" altLang="en-US" dirty="0"/>
              <a:t>后缀攻击，解码参数攻击</a:t>
            </a:r>
            <a:endParaRPr lang="en-US" altLang="zh-CN" dirty="0"/>
          </a:p>
          <a:p>
            <a:r>
              <a:rPr lang="en-US" dirty="0" err="1"/>
              <a:t>微调攻击</a:t>
            </a:r>
            <a:r>
              <a:rPr lang="zh-CN" altLang="en-US" dirty="0"/>
              <a:t>，数据投毒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10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017181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后缀攻击</a:t>
            </a:r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11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56576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解码参数攻击</a:t>
            </a:r>
            <a:endParaRPr lang="en-US" altLang="zh-CN" dirty="0"/>
          </a:p>
          <a:p>
            <a:r>
              <a:rPr lang="en-CN" dirty="0"/>
              <a:t>模型配置通常是固定</a:t>
            </a:r>
            <a:r>
              <a:rPr lang="zh-CN" altLang="en-US" dirty="0"/>
              <a:t>。</a:t>
            </a:r>
            <a:endParaRPr lang="en-US" altLang="zh-CN" dirty="0"/>
          </a:p>
          <a:p>
            <a:r>
              <a:rPr lang="en-US" dirty="0"/>
              <a:t>temperature sampling, top-p sampling and top-k sampling with different hyper-parameters.</a:t>
            </a:r>
          </a:p>
          <a:p>
            <a:r>
              <a:rPr lang="en-US" dirty="0" err="1"/>
              <a:t>模型在预测下一个token的时候</a:t>
            </a:r>
            <a:r>
              <a:rPr lang="zh-CN" altLang="en-US" dirty="0"/>
              <a:t>，输出是一个连续的</a:t>
            </a:r>
            <a:r>
              <a:rPr lang="en-US" altLang="zh-CN" dirty="0"/>
              <a:t>probability distribution, </a:t>
            </a:r>
            <a:r>
              <a:rPr lang="zh-CN" altLang="en-US" dirty="0"/>
              <a:t>选出</a:t>
            </a:r>
            <a:r>
              <a:rPr lang="en-US" altLang="zh-CN" dirty="0"/>
              <a:t>probability</a:t>
            </a:r>
            <a:r>
              <a:rPr lang="zh-CN" altLang="en-US" dirty="0"/>
              <a:t>最高的几个</a:t>
            </a:r>
            <a:r>
              <a:rPr lang="en-US" altLang="zh-CN" dirty="0"/>
              <a:t>token</a:t>
            </a:r>
            <a:endParaRPr lang="en-US" dirty="0"/>
          </a:p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12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606686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AE124-130A-6C4B-BF39-722203853705}" type="slidenum">
              <a:rPr lang="en-CN" smtClean="0"/>
              <a:t>13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725381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F2ED9-3B33-BA49-9E05-B695BEF16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4DE26-4953-1A4E-91CF-2C380B4A6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1E87E-DAE6-FE46-A7E9-F39400852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C7C90-6500-B044-8FD6-524D253F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7BC15-9CA8-DA44-987E-11162A74C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414336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ABFB6-49B4-534C-93E4-E09455E1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D2789-8D63-FA43-87C1-D431D2093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6A3FA-E406-AA47-8FD8-7BA716B7D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7F463-C55A-2F40-B6B1-76B7243EE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F8ACC-C7CE-CF44-8E58-48772F38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9248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2EE720-970D-964A-8827-384EBB6097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8DA51D-7213-D04D-91EC-72BFD4675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88868-BF18-BA42-8F02-6EEB8D956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06E33-E5DD-CC4F-B893-230C535C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932A4-2D8A-B248-9D40-0882462B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44811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E52D9-5F65-4742-B422-6E8136F94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4EEF3-05EB-854C-A8D8-51BFB1E3D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4D33F-FAA5-C64D-8835-553FB84D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E74CF-C02E-C341-AE3D-31A745200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ED2B8-1BF9-1842-8BCB-66D185AA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783057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2D3B2-94FF-CB4D-A704-C45589BF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A4D73-ABCA-6B41-937B-F03AC2744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31761-EAC2-E24C-BA94-57A32A5B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D4D99-8C87-BC4D-A4D9-83E3C9A4D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9332D-E0CE-4847-8277-E8D87DD5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59835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FDDC9-6911-6841-9FDE-A566FDC48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78343-0443-2843-8831-0D825402C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9C9B1F-1145-5A41-A15F-4E4608273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8A3525-5DD4-6C45-9F57-D7748DF86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12505-AB56-A745-A05D-A85F540E5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E6573-D372-554F-A907-EBDE2627B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21568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360F6-5B95-EE43-B1BF-739A1BDBC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2B405-1448-794C-BCC3-0356C168E6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99B074-B96A-8246-A092-B08EAA5AB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17911A-BB71-6A41-8B85-9C980A6CE8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B9A66D-726F-4F45-9BF0-66E2BEEB5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C17D1-CB45-6A49-9116-10AFE1932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663BF2-32C6-3E41-8F6F-27B03C92E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DD875B-022C-5140-852E-D098DA3CC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313661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7A21-FF56-FE46-BF96-2B20695B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5D092-F4BC-CB4C-8076-66B2E9AFB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2ABDD-99F4-694B-B193-2673644AF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5BD677-D676-7B43-9CD2-C95B78CB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060872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E63E19-6678-C545-AF03-8AFC3C40F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6CF679-C665-884B-9A2F-236B05468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87036-20B0-754D-B114-F0A9B477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91128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3B535-2904-A54A-B138-60A4620AD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72734-A620-C647-847F-6D5E5A333C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5BDC78-3446-444C-9209-5A993142B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AC492-BE91-D048-8948-700023F09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A99C92-F03D-9145-BC3E-368527A26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CC7B3-D502-7146-AC64-072F3013E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71880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38AB-C171-BD41-9A77-C161BDC6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3F848-8F87-C04E-99B7-DFA7AFB3A6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D54813-5A56-C942-8DAE-E89B2F2B75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931D4-2383-CA4C-B7C2-13F288FFC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0E365-B4B3-914A-ABBE-B1D045136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B92BA-E4ED-DF40-9FF1-0065DFCAD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19087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80FEE-E985-3F46-8BA7-653D5AFF3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6C096-FE2D-8843-B723-27AD8F64C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015F9-BEF3-EA4F-840C-0BC453D3E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A5800-D2EF-D24E-B6C6-9B16A3DA0082}" type="datetimeFigureOut">
              <a:rPr lang="en-CN" smtClean="0"/>
              <a:t>2025/1/14</a:t>
            </a:fld>
            <a:endParaRPr lang="en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D31B9-FC6D-CB4C-9CF7-C9267406B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33265-7A68-2C42-AC17-621307D31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1C954-096E-7743-A481-3D2963E58567}" type="slidenum">
              <a:rPr lang="en-CN" smtClean="0"/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10341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5AFC9804-3E51-0547-AF14-1EDCA54E19DF}"/>
              </a:ext>
            </a:extLst>
          </p:cNvPr>
          <p:cNvSpPr txBox="1">
            <a:spLocks/>
          </p:cNvSpPr>
          <p:nvPr/>
        </p:nvSpPr>
        <p:spPr>
          <a:xfrm>
            <a:off x="508373" y="2150433"/>
            <a:ext cx="10768853" cy="98834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Safe &amp; Trustworthy AI</a:t>
            </a:r>
            <a:endParaRPr lang="zh-CN" altLang="en-US" sz="4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标题 4">
            <a:extLst>
              <a:ext uri="{FF2B5EF4-FFF2-40B4-BE49-F238E27FC236}">
                <a16:creationId xmlns:a16="http://schemas.microsoft.com/office/drawing/2014/main" id="{C51BBC51-10F8-D442-8CF8-BE28C5E64348}"/>
              </a:ext>
            </a:extLst>
          </p:cNvPr>
          <p:cNvSpPr txBox="1">
            <a:spLocks/>
          </p:cNvSpPr>
          <p:nvPr/>
        </p:nvSpPr>
        <p:spPr>
          <a:xfrm>
            <a:off x="508372" y="3987474"/>
            <a:ext cx="10768853" cy="11355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Zheng </a:t>
            </a:r>
            <a:r>
              <a:rPr lang="en-US" altLang="zh-CN" sz="2800" dirty="0" err="1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Jingnan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algn="ctr">
              <a:lnSpc>
                <a:spcPct val="110000"/>
              </a:lnSpc>
              <a:spcBef>
                <a:spcPts val="1000"/>
              </a:spcBef>
            </a:pP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2025.01.22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992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CA2A6ED7-7685-8F49-BCEA-BACB871A4118}"/>
              </a:ext>
            </a:extLst>
          </p:cNvPr>
          <p:cNvSpPr txBox="1"/>
          <p:nvPr/>
        </p:nvSpPr>
        <p:spPr>
          <a:xfrm>
            <a:off x="639250" y="385886"/>
            <a:ext cx="10913500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Safe &amp; Responsible AI: Risks &amp; Challenges</a:t>
            </a: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61F2EF0B-EA83-7640-9B20-995375A8EC90}"/>
              </a:ext>
            </a:extLst>
          </p:cNvPr>
          <p:cNvSpPr txBox="1"/>
          <p:nvPr/>
        </p:nvSpPr>
        <p:spPr>
          <a:xfrm>
            <a:off x="1073733" y="1326788"/>
            <a:ext cx="10788302" cy="7195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Challenge 2: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Mitigating misuse of AI</a:t>
            </a:r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id="{4A294746-5690-CA47-9556-EE3950FA773C}"/>
              </a:ext>
            </a:extLst>
          </p:cNvPr>
          <p:cNvSpPr txBox="1"/>
          <p:nvPr/>
        </p:nvSpPr>
        <p:spPr>
          <a:xfrm>
            <a:off x="1506349" y="2440176"/>
            <a:ext cx="8618552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Adversarial Attacks at Different Stages of ML Pipeline</a:t>
            </a:r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38E3939C-5A5A-E745-A00B-B402093D0B0B}"/>
              </a:ext>
            </a:extLst>
          </p:cNvPr>
          <p:cNvSpPr txBox="1"/>
          <p:nvPr/>
        </p:nvSpPr>
        <p:spPr>
          <a:xfrm>
            <a:off x="1506349" y="3415065"/>
            <a:ext cx="8618552" cy="10481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Inference time</a:t>
            </a:r>
          </a:p>
          <a:p>
            <a:pPr lvl="1">
              <a:lnSpc>
                <a:spcPct val="15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Adversarial suffix attack; decoding parameter attack;</a:t>
            </a:r>
          </a:p>
        </p:txBody>
      </p:sp>
      <p:sp>
        <p:nvSpPr>
          <p:cNvPr id="10" name="文本框 21">
            <a:extLst>
              <a:ext uri="{FF2B5EF4-FFF2-40B4-BE49-F238E27FC236}">
                <a16:creationId xmlns:a16="http://schemas.microsoft.com/office/drawing/2014/main" id="{E30ABDC4-7D70-1445-A66B-4A59E3E222BB}"/>
              </a:ext>
            </a:extLst>
          </p:cNvPr>
          <p:cNvSpPr txBox="1"/>
          <p:nvPr/>
        </p:nvSpPr>
        <p:spPr>
          <a:xfrm>
            <a:off x="1506349" y="4857069"/>
            <a:ext cx="8618552" cy="10481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Training time</a:t>
            </a:r>
          </a:p>
          <a:p>
            <a:pPr lvl="1">
              <a:lnSpc>
                <a:spcPct val="15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Fine-tuning attack; data poisoning attack;</a:t>
            </a:r>
          </a:p>
        </p:txBody>
      </p:sp>
    </p:spTree>
    <p:extLst>
      <p:ext uri="{BB962C8B-B14F-4D97-AF65-F5344CB8AC3E}">
        <p14:creationId xmlns:p14="http://schemas.microsoft.com/office/powerpoint/2010/main" val="42095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CC34BFAB-0AAF-BC4F-ABFC-795CC982A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8919" y="3480116"/>
            <a:ext cx="4960974" cy="3269733"/>
          </a:xfr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6CD49ABD-4714-D248-AF12-3730AB818669}"/>
              </a:ext>
            </a:extLst>
          </p:cNvPr>
          <p:cNvSpPr txBox="1"/>
          <p:nvPr/>
        </p:nvSpPr>
        <p:spPr>
          <a:xfrm>
            <a:off x="375792" y="209702"/>
            <a:ext cx="11536346" cy="64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 suffix attack: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Universal and Transferable Adversarial Attacks on Aligned Language Models (2023) </a:t>
            </a:r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F8FEDE30-F98F-134D-AFD6-1F05F0C69BEF}"/>
              </a:ext>
            </a:extLst>
          </p:cNvPr>
          <p:cNvSpPr txBox="1"/>
          <p:nvPr/>
        </p:nvSpPr>
        <p:spPr>
          <a:xfrm>
            <a:off x="588919" y="828838"/>
            <a:ext cx="11014162" cy="2438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Motivation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Forcing the model to give an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affirmative response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Sure, here is how to …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induce harmful behavior.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 we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maximize the probability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 the model generating an affirmative response to </a:t>
            </a:r>
            <a:r>
              <a:rPr lang="en-US" altLang="zh-CN" sz="200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any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choice of instruction provided by the user?</a:t>
            </a:r>
          </a:p>
        </p:txBody>
      </p:sp>
      <p:pic>
        <p:nvPicPr>
          <p:cNvPr id="11" name="Picture 10" descr="A white box with black text&#10;&#10;Description automatically generated">
            <a:extLst>
              <a:ext uri="{FF2B5EF4-FFF2-40B4-BE49-F238E27FC236}">
                <a16:creationId xmlns:a16="http://schemas.microsoft.com/office/drawing/2014/main" id="{E94B61A2-70B7-6D48-8193-7774FD606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529" y="3362638"/>
            <a:ext cx="5889762" cy="888189"/>
          </a:xfrm>
          <a:prstGeom prst="rect">
            <a:avLst/>
          </a:prstGeom>
        </p:spPr>
      </p:pic>
      <p:pic>
        <p:nvPicPr>
          <p:cNvPr id="13" name="Picture 12" descr="A close-up of a text&#10;&#10;Description automatically generated">
            <a:extLst>
              <a:ext uri="{FF2B5EF4-FFF2-40B4-BE49-F238E27FC236}">
                <a16:creationId xmlns:a16="http://schemas.microsoft.com/office/drawing/2014/main" id="{8C3932C2-043D-974A-A9D5-054393D2A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842" y="4237045"/>
            <a:ext cx="5889762" cy="854966"/>
          </a:xfrm>
          <a:prstGeom prst="rect">
            <a:avLst/>
          </a:prstGeom>
        </p:spPr>
      </p:pic>
      <p:pic>
        <p:nvPicPr>
          <p:cNvPr id="15" name="Picture 14" descr="A close-up of a sign&#10;&#10;Description automatically generated">
            <a:extLst>
              <a:ext uri="{FF2B5EF4-FFF2-40B4-BE49-F238E27FC236}">
                <a16:creationId xmlns:a16="http://schemas.microsoft.com/office/drawing/2014/main" id="{9473EB93-63E5-3E41-BB9C-9C1B65272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2842" y="5104130"/>
            <a:ext cx="5906457" cy="888189"/>
          </a:xfrm>
          <a:prstGeom prst="rect">
            <a:avLst/>
          </a:prstGeom>
        </p:spPr>
      </p:pic>
      <p:sp>
        <p:nvSpPr>
          <p:cNvPr id="16" name="文本框 8">
            <a:extLst>
              <a:ext uri="{FF2B5EF4-FFF2-40B4-BE49-F238E27FC236}">
                <a16:creationId xmlns:a16="http://schemas.microsoft.com/office/drawing/2014/main" id="{F2AD08F2-20CA-0844-BD91-F4E37E015BA5}"/>
              </a:ext>
            </a:extLst>
          </p:cNvPr>
          <p:cNvSpPr txBox="1"/>
          <p:nvPr/>
        </p:nvSpPr>
        <p:spPr>
          <a:xfrm>
            <a:off x="5883083" y="5992319"/>
            <a:ext cx="6096000" cy="8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GCG (Greedy Coordinate Gradient): 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greedy and gradient-based discrete optimization</a:t>
            </a:r>
          </a:p>
        </p:txBody>
      </p:sp>
    </p:spTree>
    <p:extLst>
      <p:ext uri="{BB962C8B-B14F-4D97-AF65-F5344CB8AC3E}">
        <p14:creationId xmlns:p14="http://schemas.microsoft.com/office/powerpoint/2010/main" val="80164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7858F4EC-9128-BF48-9B5A-BC9A57B55179}"/>
              </a:ext>
            </a:extLst>
          </p:cNvPr>
          <p:cNvSpPr txBox="1"/>
          <p:nvPr/>
        </p:nvSpPr>
        <p:spPr>
          <a:xfrm>
            <a:off x="375792" y="209702"/>
            <a:ext cx="11561284" cy="64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Decoding parameter attacks: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Catastrophic Jailbreak of Open-source LLMs via Exploiting Generation (ICLR 2024)</a:t>
            </a:r>
          </a:p>
        </p:txBody>
      </p:sp>
      <p:sp>
        <p:nvSpPr>
          <p:cNvPr id="6" name="文本框 21">
            <a:extLst>
              <a:ext uri="{FF2B5EF4-FFF2-40B4-BE49-F238E27FC236}">
                <a16:creationId xmlns:a16="http://schemas.microsoft.com/office/drawing/2014/main" id="{D27B5E39-5867-9F43-91C3-46813CEEFF88}"/>
              </a:ext>
            </a:extLst>
          </p:cNvPr>
          <p:cNvSpPr txBox="1"/>
          <p:nvPr/>
        </p:nvSpPr>
        <p:spPr>
          <a:xfrm>
            <a:off x="483098" y="956330"/>
            <a:ext cx="11346672" cy="15152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Motivation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Generation Configuration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Safety Evaluation in LLM are usually fixed.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Will the model's alignment substantially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deteriorate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with other generation strategies?</a:t>
            </a:r>
          </a:p>
        </p:txBody>
      </p:sp>
      <p:pic>
        <p:nvPicPr>
          <p:cNvPr id="8" name="Picture 7" descr="A screenshot of a chat&#10;&#10;Description automatically generated">
            <a:extLst>
              <a:ext uri="{FF2B5EF4-FFF2-40B4-BE49-F238E27FC236}">
                <a16:creationId xmlns:a16="http://schemas.microsoft.com/office/drawing/2014/main" id="{DB3EB3B2-D3B0-764E-85D7-16E40C276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78" y="2793075"/>
            <a:ext cx="11225198" cy="36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2186FC59-7259-FC47-B9FC-6CBBC637C234}"/>
              </a:ext>
            </a:extLst>
          </p:cNvPr>
          <p:cNvSpPr txBox="1"/>
          <p:nvPr/>
        </p:nvSpPr>
        <p:spPr>
          <a:xfrm>
            <a:off x="375792" y="209702"/>
            <a:ext cx="11444906" cy="64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Fine-tuning attacks: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Fine-tuning Aligned Language Models Compromises Safety, Even When Users Do Not Intend To! (ICLR 2024)</a:t>
            </a:r>
          </a:p>
        </p:txBody>
      </p:sp>
      <p:sp>
        <p:nvSpPr>
          <p:cNvPr id="5" name="文本框 21">
            <a:extLst>
              <a:ext uri="{FF2B5EF4-FFF2-40B4-BE49-F238E27FC236}">
                <a16:creationId xmlns:a16="http://schemas.microsoft.com/office/drawing/2014/main" id="{773B50F4-2705-FE4C-9F41-4B87AA6E9BAD}"/>
              </a:ext>
            </a:extLst>
          </p:cNvPr>
          <p:cNvSpPr txBox="1"/>
          <p:nvPr/>
        </p:nvSpPr>
        <p:spPr>
          <a:xfrm>
            <a:off x="673532" y="863977"/>
            <a:ext cx="10680268" cy="2438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Findings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Safety alignment of LLMs can be compromised by fine-tuning with only a few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adversarially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designed training examples. (#100)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Fine-tuning with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benign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commonly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used datasets can also degrade the safety alignment of LLMs.</a:t>
            </a:r>
          </a:p>
        </p:txBody>
      </p:sp>
      <p:pic>
        <p:nvPicPr>
          <p:cNvPr id="7" name="Picture 6" descr="A diagram of a conversation between two robots&#10;&#10;Description automatically generated with medium confidence">
            <a:extLst>
              <a:ext uri="{FF2B5EF4-FFF2-40B4-BE49-F238E27FC236}">
                <a16:creationId xmlns:a16="http://schemas.microsoft.com/office/drawing/2014/main" id="{EA5DA2A4-A626-EF43-8BF9-D59705381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93" y="3572097"/>
            <a:ext cx="3328804" cy="2026872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65B0A98F-94A2-894A-91C1-36706578D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598" y="3512232"/>
            <a:ext cx="5712216" cy="3283894"/>
          </a:xfrm>
          <a:prstGeom prst="rect">
            <a:avLst/>
          </a:prstGeom>
        </p:spPr>
      </p:pic>
      <p:pic>
        <p:nvPicPr>
          <p:cNvPr id="11" name="Picture 10" descr="A green and red text and a couple of green speech bubbles&#10;&#10;Description automatically generated with medium confidence">
            <a:extLst>
              <a:ext uri="{FF2B5EF4-FFF2-40B4-BE49-F238E27FC236}">
                <a16:creationId xmlns:a16="http://schemas.microsoft.com/office/drawing/2014/main" id="{18A8C92F-0869-2E46-B897-AC5251398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293" y="5441152"/>
            <a:ext cx="3328805" cy="135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F2849C13-9791-094E-BCCC-724E66FC22E8}"/>
              </a:ext>
            </a:extLst>
          </p:cNvPr>
          <p:cNvSpPr txBox="1"/>
          <p:nvPr/>
        </p:nvSpPr>
        <p:spPr>
          <a:xfrm>
            <a:off x="375792" y="209702"/>
            <a:ext cx="11444906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poisoning: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Sleeper agents: Training deceptive LLMs that persist through safety training (2024)</a:t>
            </a:r>
          </a:p>
        </p:txBody>
      </p:sp>
      <p:pic>
        <p:nvPicPr>
          <p:cNvPr id="10" name="Content Placeholder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A4A4D0A-489F-EA49-ABCF-ECD83BFD57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3239" y="3350030"/>
            <a:ext cx="5241066" cy="3406387"/>
          </a:xfrm>
        </p:spPr>
      </p:pic>
      <p:sp>
        <p:nvSpPr>
          <p:cNvPr id="11" name="文本框 21">
            <a:extLst>
              <a:ext uri="{FF2B5EF4-FFF2-40B4-BE49-F238E27FC236}">
                <a16:creationId xmlns:a16="http://schemas.microsoft.com/office/drawing/2014/main" id="{299AB838-AA72-1840-BD8C-C9B8706F880F}"/>
              </a:ext>
            </a:extLst>
          </p:cNvPr>
          <p:cNvSpPr txBox="1"/>
          <p:nvPr/>
        </p:nvSpPr>
        <p:spPr>
          <a:xfrm>
            <a:off x="839786" y="843533"/>
            <a:ext cx="5710643" cy="19768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Findings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Backdoor behavior can be made persistent, so that it is not removed by standard safety training techniques.</a:t>
            </a:r>
          </a:p>
        </p:txBody>
      </p:sp>
      <p:pic>
        <p:nvPicPr>
          <p:cNvPr id="13" name="Picture 1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90D0F2D1-7F0A-504E-A6A3-534AB387B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0182" y="1404384"/>
            <a:ext cx="5237018" cy="535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6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509F7-ED27-B045-9901-F0D14910E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0691"/>
            <a:ext cx="10515600" cy="881149"/>
          </a:xfrm>
        </p:spPr>
        <p:txBody>
          <a:bodyPr/>
          <a:lstStyle/>
          <a:p>
            <a:r>
              <a:rPr lang="en-CN" dirty="0"/>
              <a:t>Current AI Alignment mechnisms are </a:t>
            </a:r>
            <a:r>
              <a:rPr lang="en-CN" dirty="0">
                <a:solidFill>
                  <a:srgbClr val="C00000"/>
                </a:solidFill>
              </a:rPr>
              <a:t>easily evaded </a:t>
            </a:r>
            <a:r>
              <a:rPr lang="en-CN" dirty="0"/>
              <a:t>by adversarial attacks.</a:t>
            </a: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7E1AD521-BEA9-CD4E-950D-D4574ECA6630}"/>
              </a:ext>
            </a:extLst>
          </p:cNvPr>
          <p:cNvSpPr txBox="1"/>
          <p:nvPr/>
        </p:nvSpPr>
        <p:spPr>
          <a:xfrm>
            <a:off x="838200" y="516805"/>
            <a:ext cx="10298453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 Safety Mechanisms Need to be Resilient against Adversarial Attacks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7AB231-8595-3446-9444-797090BC67DC}"/>
              </a:ext>
            </a:extLst>
          </p:cNvPr>
          <p:cNvSpPr txBox="1">
            <a:spLocks/>
          </p:cNvSpPr>
          <p:nvPr/>
        </p:nvSpPr>
        <p:spPr>
          <a:xfrm>
            <a:off x="838200" y="3456376"/>
            <a:ext cx="10515600" cy="970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N" dirty="0"/>
              <a:t>Adversarial robustness is a </a:t>
            </a:r>
            <a:r>
              <a:rPr lang="en-CN" dirty="0">
                <a:solidFill>
                  <a:srgbClr val="C00000"/>
                </a:solidFill>
              </a:rPr>
              <a:t>huge open challenge </a:t>
            </a:r>
            <a:r>
              <a:rPr lang="en-CN" dirty="0"/>
              <a:t>for achieving AI Safety.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DFBED9-DBB6-2C47-BCB2-A0C4E5390C0D}"/>
              </a:ext>
            </a:extLst>
          </p:cNvPr>
          <p:cNvSpPr txBox="1">
            <a:spLocks/>
          </p:cNvSpPr>
          <p:nvPr/>
        </p:nvSpPr>
        <p:spPr>
          <a:xfrm>
            <a:off x="838200" y="4591096"/>
            <a:ext cx="10515600" cy="970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N" dirty="0"/>
              <a:t>In contrast to rapid progress in new attack methods, progress in general adversarial defenses has been </a:t>
            </a:r>
            <a:r>
              <a:rPr lang="en-CN" dirty="0">
                <a:solidFill>
                  <a:srgbClr val="C00000"/>
                </a:solidFill>
              </a:rPr>
              <a:t>extremely slow</a:t>
            </a:r>
            <a:r>
              <a:rPr lang="en-CN" dirty="0"/>
              <a:t>.</a:t>
            </a:r>
          </a:p>
          <a:p>
            <a:pPr marL="0" indent="0">
              <a:buNone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8854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802DFBC6-1214-3A46-BB93-60A4785E6FCB}"/>
              </a:ext>
            </a:extLst>
          </p:cNvPr>
          <p:cNvSpPr txBox="1"/>
          <p:nvPr/>
        </p:nvSpPr>
        <p:spPr>
          <a:xfrm>
            <a:off x="375792" y="209702"/>
            <a:ext cx="11444906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Engineering: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A Top-down Approach to AI Transparency (2023)</a:t>
            </a:r>
          </a:p>
        </p:txBody>
      </p:sp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9EC57312-BAEF-3546-A94D-6594DDBE6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92" y="2981659"/>
            <a:ext cx="3584400" cy="3584400"/>
          </a:xfrm>
          <a:prstGeom prst="rect">
            <a:avLst/>
          </a:prstGeom>
        </p:spPr>
      </p:pic>
      <p:pic>
        <p:nvPicPr>
          <p:cNvPr id="10" name="Picture 9" descr="A diagram of a line of machine learning&#10;&#10;Description automatically generated with medium confidence">
            <a:extLst>
              <a:ext uri="{FF2B5EF4-FFF2-40B4-BE49-F238E27FC236}">
                <a16:creationId xmlns:a16="http://schemas.microsoft.com/office/drawing/2014/main" id="{2041CE1B-5307-FB43-858A-A1FB1510B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763" y="2922477"/>
            <a:ext cx="7326237" cy="3935523"/>
          </a:xfrm>
          <a:prstGeom prst="rect">
            <a:avLst/>
          </a:prstGeom>
        </p:spPr>
      </p:pic>
      <p:sp>
        <p:nvSpPr>
          <p:cNvPr id="11" name="文本框 21">
            <a:extLst>
              <a:ext uri="{FF2B5EF4-FFF2-40B4-BE49-F238E27FC236}">
                <a16:creationId xmlns:a16="http://schemas.microsoft.com/office/drawing/2014/main" id="{A09540BB-1F42-B04C-8284-9C1823C23732}"/>
              </a:ext>
            </a:extLst>
          </p:cNvPr>
          <p:cNvSpPr txBox="1"/>
          <p:nvPr/>
        </p:nvSpPr>
        <p:spPr>
          <a:xfrm>
            <a:off x="673532" y="885099"/>
            <a:ext cx="10515399" cy="15152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Motivation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analyzing neural networks at the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representation level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 yield new insights, aiding in effective monitoring and control.</a:t>
            </a:r>
          </a:p>
        </p:txBody>
      </p:sp>
    </p:spTree>
    <p:extLst>
      <p:ext uri="{BB962C8B-B14F-4D97-AF65-F5344CB8AC3E}">
        <p14:creationId xmlns:p14="http://schemas.microsoft.com/office/powerpoint/2010/main" val="191057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802DFBC6-1214-3A46-BB93-60A4785E6FCB}"/>
              </a:ext>
            </a:extLst>
          </p:cNvPr>
          <p:cNvSpPr txBox="1"/>
          <p:nvPr/>
        </p:nvSpPr>
        <p:spPr>
          <a:xfrm>
            <a:off x="375792" y="209702"/>
            <a:ext cx="11444906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Engineering: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A Top-down Approach to AI Transparency (2023)</a:t>
            </a:r>
          </a:p>
        </p:txBody>
      </p:sp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5019007-4F87-F245-9721-1018F8A66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3" y="3509074"/>
            <a:ext cx="6095999" cy="3348926"/>
          </a:xfrm>
          <a:prstGeom prst="rect">
            <a:avLst/>
          </a:prstGeom>
        </p:spPr>
      </p:pic>
      <p:pic>
        <p:nvPicPr>
          <p:cNvPr id="9" name="Picture 8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649D16C-4480-294F-BB6F-6FDD873EC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1435" y="2394065"/>
            <a:ext cx="5810565" cy="4463935"/>
          </a:xfrm>
          <a:prstGeom prst="rect">
            <a:avLst/>
          </a:prstGeom>
        </p:spPr>
      </p:pic>
      <p:sp>
        <p:nvSpPr>
          <p:cNvPr id="12" name="文本框 21">
            <a:extLst>
              <a:ext uri="{FF2B5EF4-FFF2-40B4-BE49-F238E27FC236}">
                <a16:creationId xmlns:a16="http://schemas.microsoft.com/office/drawing/2014/main" id="{8D084811-F128-054B-898D-F2DD319044F3}"/>
              </a:ext>
            </a:extLst>
          </p:cNvPr>
          <p:cNvSpPr txBox="1"/>
          <p:nvPr/>
        </p:nvSpPr>
        <p:spPr>
          <a:xfrm>
            <a:off x="673532" y="727783"/>
            <a:ext cx="9372601" cy="2438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Findings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Many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safety-relevant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concepts and processes appear to emerge in LLM representations.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 can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modify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or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control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internal 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representations of concepts and functions.</a:t>
            </a:r>
          </a:p>
        </p:txBody>
      </p:sp>
    </p:spTree>
    <p:extLst>
      <p:ext uri="{BB962C8B-B14F-4D97-AF65-F5344CB8AC3E}">
        <p14:creationId xmlns:p14="http://schemas.microsoft.com/office/powerpoint/2010/main" val="28828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91B027CB-813A-AB47-B7F9-D525A66769D1}"/>
              </a:ext>
            </a:extLst>
          </p:cNvPr>
          <p:cNvSpPr txBox="1"/>
          <p:nvPr/>
        </p:nvSpPr>
        <p:spPr>
          <a:xfrm>
            <a:off x="375792" y="209702"/>
            <a:ext cx="11444906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Undo and recover: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Backtracking improves Generation Safety (Meta 2024)</a:t>
            </a:r>
          </a:p>
        </p:txBody>
      </p:sp>
      <p:sp>
        <p:nvSpPr>
          <p:cNvPr id="5" name="文本框 21">
            <a:extLst>
              <a:ext uri="{FF2B5EF4-FFF2-40B4-BE49-F238E27FC236}">
                <a16:creationId xmlns:a16="http://schemas.microsoft.com/office/drawing/2014/main" id="{7746FB69-9408-5846-9FD6-9B88269A21AD}"/>
              </a:ext>
            </a:extLst>
          </p:cNvPr>
          <p:cNvSpPr txBox="1"/>
          <p:nvPr/>
        </p:nvSpPr>
        <p:spPr>
          <a:xfrm>
            <a:off x="474024" y="812678"/>
            <a:ext cx="11444905" cy="19768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Motivation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When a partial unsafe generation is produced, language models by their nature tend to happily keep on generating unsafe additional text.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Can we teach the model to 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undo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recover from their own unsafe generation?</a:t>
            </a:r>
          </a:p>
        </p:txBody>
      </p:sp>
      <p:pic>
        <p:nvPicPr>
          <p:cNvPr id="7" name="Picture 6" descr="A screenshot of a chat&#10;&#10;Description automatically generated">
            <a:extLst>
              <a:ext uri="{FF2B5EF4-FFF2-40B4-BE49-F238E27FC236}">
                <a16:creationId xmlns:a16="http://schemas.microsoft.com/office/drawing/2014/main" id="{5AB28890-FCE6-134A-818E-316ADBAD1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743" y="2890213"/>
            <a:ext cx="9595384" cy="390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0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6ED643AA-06AF-874F-A06F-74E248C47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3280" y="2511986"/>
            <a:ext cx="7989511" cy="4212044"/>
          </a:xfr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F0EC7E05-7F14-004F-941A-2D91285B91AC}"/>
              </a:ext>
            </a:extLst>
          </p:cNvPr>
          <p:cNvSpPr txBox="1"/>
          <p:nvPr/>
        </p:nvSpPr>
        <p:spPr>
          <a:xfrm>
            <a:off x="535645" y="218015"/>
            <a:ext cx="11334930" cy="64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safety moderation: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WILDGUARD: Open One-stop Moderation Tools for Safety Risks, Jailbreaks, and Refusals of LLMs (2024)</a:t>
            </a: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C9FCA84D-312A-3A4C-BE33-0F9D5718FCD2}"/>
              </a:ext>
            </a:extLst>
          </p:cNvPr>
          <p:cNvSpPr txBox="1"/>
          <p:nvPr/>
        </p:nvSpPr>
        <p:spPr>
          <a:xfrm>
            <a:off x="673532" y="885099"/>
            <a:ext cx="9700752" cy="15152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Motivation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Identifying malicious intent in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user prompts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and detecting safety risks of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model responses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pic>
        <p:nvPicPr>
          <p:cNvPr id="9" name="Picture 8" descr="A chart with red and green x marks&#10;&#10;Description automatically generated">
            <a:extLst>
              <a:ext uri="{FF2B5EF4-FFF2-40B4-BE49-F238E27FC236}">
                <a16:creationId xmlns:a16="http://schemas.microsoft.com/office/drawing/2014/main" id="{CB803D11-2527-DD40-8976-3C3812EF4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153" y="3338093"/>
            <a:ext cx="3570567" cy="316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8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7C181B70-9A0D-0FD7-845D-FAF829554911}"/>
              </a:ext>
            </a:extLst>
          </p:cNvPr>
          <p:cNvSpPr txBox="1"/>
          <p:nvPr/>
        </p:nvSpPr>
        <p:spPr>
          <a:xfrm>
            <a:off x="639250" y="372409"/>
            <a:ext cx="10913500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Broad Spectrum of AI Risks</a:t>
            </a:r>
          </a:p>
        </p:txBody>
      </p:sp>
      <p:sp>
        <p:nvSpPr>
          <p:cNvPr id="5" name="文本框 21">
            <a:extLst>
              <a:ext uri="{FF2B5EF4-FFF2-40B4-BE49-F238E27FC236}">
                <a16:creationId xmlns:a16="http://schemas.microsoft.com/office/drawing/2014/main" id="{FB929B21-93DC-CD40-A5FC-1991E60A9CA2}"/>
              </a:ext>
            </a:extLst>
          </p:cNvPr>
          <p:cNvSpPr txBox="1"/>
          <p:nvPr/>
        </p:nvSpPr>
        <p:spPr>
          <a:xfrm>
            <a:off x="914341" y="1391930"/>
            <a:ext cx="10788302" cy="4839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Misuse/malicious use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Malfunction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System risks</a:t>
            </a:r>
          </a:p>
          <a:p>
            <a:pPr lvl="1">
              <a:lnSpc>
                <a:spcPct val="150000"/>
              </a:lnSpc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9EE64C8F-7BD2-6247-9B35-654AF95C7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969" y="5646042"/>
            <a:ext cx="2558234" cy="1220271"/>
          </a:xfrm>
          <a:prstGeom prst="rect">
            <a:avLst/>
          </a:prstGeom>
        </p:spPr>
      </p:pic>
      <p:sp>
        <p:nvSpPr>
          <p:cNvPr id="8" name="文本框 21">
            <a:extLst>
              <a:ext uri="{FF2B5EF4-FFF2-40B4-BE49-F238E27FC236}">
                <a16:creationId xmlns:a16="http://schemas.microsoft.com/office/drawing/2014/main" id="{F5D1F068-7F8B-A845-8902-0E62809C5FA7}"/>
              </a:ext>
            </a:extLst>
          </p:cNvPr>
          <p:cNvSpPr txBox="1"/>
          <p:nvPr/>
        </p:nvSpPr>
        <p:spPr>
          <a:xfrm>
            <a:off x="914341" y="2038261"/>
            <a:ext cx="10788302" cy="9612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scams, misinformation, non-consensual intimate imagery, child sexual abuse material, cyber offense/attacks, bioweapons and other weapon development</a:t>
            </a:r>
          </a:p>
        </p:txBody>
      </p:sp>
      <p:sp>
        <p:nvSpPr>
          <p:cNvPr id="9" name="文本框 21">
            <a:extLst>
              <a:ext uri="{FF2B5EF4-FFF2-40B4-BE49-F238E27FC236}">
                <a16:creationId xmlns:a16="http://schemas.microsoft.com/office/drawing/2014/main" id="{C4130843-8CF1-524E-AF24-BE67A24C7312}"/>
              </a:ext>
            </a:extLst>
          </p:cNvPr>
          <p:cNvSpPr txBox="1"/>
          <p:nvPr/>
        </p:nvSpPr>
        <p:spPr>
          <a:xfrm>
            <a:off x="914341" y="3690545"/>
            <a:ext cx="10788302" cy="8744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Bias, harm from AI system malfunction and/or unsuitable deployment/use</a:t>
            </a:r>
          </a:p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Loss of control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21">
            <a:extLst>
              <a:ext uri="{FF2B5EF4-FFF2-40B4-BE49-F238E27FC236}">
                <a16:creationId xmlns:a16="http://schemas.microsoft.com/office/drawing/2014/main" id="{205DF415-F724-5941-91A4-BA317676BAE9}"/>
              </a:ext>
            </a:extLst>
          </p:cNvPr>
          <p:cNvSpPr txBox="1"/>
          <p:nvPr/>
        </p:nvSpPr>
        <p:spPr>
          <a:xfrm>
            <a:off x="914341" y="5214013"/>
            <a:ext cx="10788302" cy="13305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00100" lvl="1" indent="-342900">
              <a:lnSpc>
                <a:spcPct val="150000"/>
              </a:lnSpc>
              <a:buFontTx/>
              <a:buChar char="-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Privacy control, copyright, climate/environmental, labor market, systemic failure due to bugs/vulnerabilities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28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9878380F-FA3A-864B-AC6E-2ACA3D7D9333}"/>
              </a:ext>
            </a:extLst>
          </p:cNvPr>
          <p:cNvSpPr txBox="1"/>
          <p:nvPr/>
        </p:nvSpPr>
        <p:spPr>
          <a:xfrm>
            <a:off x="283648" y="440679"/>
            <a:ext cx="10913500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Research questions of AI Safety</a:t>
            </a:r>
          </a:p>
        </p:txBody>
      </p:sp>
      <p:sp>
        <p:nvSpPr>
          <p:cNvPr id="12" name="文本框 21">
            <a:extLst>
              <a:ext uri="{FF2B5EF4-FFF2-40B4-BE49-F238E27FC236}">
                <a16:creationId xmlns:a16="http://schemas.microsoft.com/office/drawing/2014/main" id="{77A7FDA5-1A9F-2445-AAD9-64E25ECC424D}"/>
              </a:ext>
            </a:extLst>
          </p:cNvPr>
          <p:cNvSpPr txBox="1"/>
          <p:nvPr/>
        </p:nvSpPr>
        <p:spPr>
          <a:xfrm>
            <a:off x="1054098" y="1421231"/>
            <a:ext cx="10700098" cy="50130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Attacks: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vulnerable is current LLM Alignment?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Defenses: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address these vulnerabilities?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Evaluations: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How to systematically evaluate and compare different models?</a:t>
            </a:r>
          </a:p>
          <a:p>
            <a:pPr>
              <a:lnSpc>
                <a:spcPct val="150000"/>
              </a:lnSpc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21">
            <a:extLst>
              <a:ext uri="{FF2B5EF4-FFF2-40B4-BE49-F238E27FC236}">
                <a16:creationId xmlns:a16="http://schemas.microsoft.com/office/drawing/2014/main" id="{B54DE371-552D-FD42-8CF6-98348676E5D9}"/>
              </a:ext>
            </a:extLst>
          </p:cNvPr>
          <p:cNvSpPr txBox="1"/>
          <p:nvPr/>
        </p:nvSpPr>
        <p:spPr>
          <a:xfrm>
            <a:off x="1409699" y="1981163"/>
            <a:ext cx="9372601" cy="13563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Generate </a:t>
            </a:r>
            <a:r>
              <a:rPr lang="en-US" altLang="zh-CN" sz="19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harmful / copyright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contents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Current AI Alignment mechanism are </a:t>
            </a:r>
            <a:r>
              <a:rPr lang="en-US" altLang="zh-CN" sz="19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easily evaded 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by </a:t>
            </a:r>
            <a:r>
              <a:rPr lang="en-US" altLang="zh-CN" sz="19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adversarial attacks</a:t>
            </a:r>
          </a:p>
          <a:p>
            <a:pPr>
              <a:lnSpc>
                <a:spcPct val="150000"/>
              </a:lnSpc>
            </a:pPr>
            <a:endParaRPr lang="en-US" altLang="zh-CN" sz="19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1">
            <a:extLst>
              <a:ext uri="{FF2B5EF4-FFF2-40B4-BE49-F238E27FC236}">
                <a16:creationId xmlns:a16="http://schemas.microsoft.com/office/drawing/2014/main" id="{5638B843-7D33-F54E-BCDF-F5DE8B40A41F}"/>
              </a:ext>
            </a:extLst>
          </p:cNvPr>
          <p:cNvSpPr txBox="1"/>
          <p:nvPr/>
        </p:nvSpPr>
        <p:spPr>
          <a:xfrm>
            <a:off x="1409698" y="3632827"/>
            <a:ext cx="9372601" cy="917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Progress in adversarial defenses has been </a:t>
            </a:r>
            <a:r>
              <a:rPr lang="en-US" altLang="zh-CN" sz="19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extremely slow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 </a:t>
            </a:r>
            <a:r>
              <a:rPr lang="en-US" altLang="zh-CN" sz="19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effective</a:t>
            </a: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general adversarial defense</a:t>
            </a:r>
          </a:p>
        </p:txBody>
      </p:sp>
      <p:sp>
        <p:nvSpPr>
          <p:cNvPr id="15" name="文本框 21">
            <a:extLst>
              <a:ext uri="{FF2B5EF4-FFF2-40B4-BE49-F238E27FC236}">
                <a16:creationId xmlns:a16="http://schemas.microsoft.com/office/drawing/2014/main" id="{AFAF7B18-8ECE-FD42-8730-625C7F18B1AD}"/>
              </a:ext>
            </a:extLst>
          </p:cNvPr>
          <p:cNvSpPr txBox="1"/>
          <p:nvPr/>
        </p:nvSpPr>
        <p:spPr>
          <a:xfrm>
            <a:off x="1409698" y="5863053"/>
            <a:ext cx="9372601" cy="4792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Human-in-the-loop iteration to update </a:t>
            </a:r>
            <a:r>
              <a:rPr lang="en-US" altLang="zh-CN" sz="19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taxonomy</a:t>
            </a:r>
          </a:p>
        </p:txBody>
      </p:sp>
    </p:spTree>
    <p:extLst>
      <p:ext uri="{BB962C8B-B14F-4D97-AF65-F5344CB8AC3E}">
        <p14:creationId xmlns:p14="http://schemas.microsoft.com/office/powerpoint/2010/main" val="104662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E0969236-4510-9449-B870-4CFBF1312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" y="4722946"/>
            <a:ext cx="5772234" cy="1771419"/>
          </a:xfrm>
          <a:prstGeom prst="rect">
            <a:avLst/>
          </a:prstGeom>
        </p:spPr>
      </p:pic>
      <p:pic>
        <p:nvPicPr>
          <p:cNvPr id="18" name="Picture 17" descr="A screenshot of a phone&#10;&#10;Description automatically generated">
            <a:extLst>
              <a:ext uri="{FF2B5EF4-FFF2-40B4-BE49-F238E27FC236}">
                <a16:creationId xmlns:a16="http://schemas.microsoft.com/office/drawing/2014/main" id="{A629D623-D73C-EA4D-A705-DC4E14C1C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" y="2761394"/>
            <a:ext cx="4357036" cy="1935298"/>
          </a:xfrm>
          <a:prstGeom prst="rect">
            <a:avLst/>
          </a:prstGeom>
        </p:spPr>
      </p:pic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F65D75A9-9ACD-9E47-BB5C-5C972894E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059" y="3288387"/>
            <a:ext cx="5243040" cy="2816610"/>
          </a:xfrm>
          <a:prstGeom prst="rect">
            <a:avLst/>
          </a:prstGeom>
        </p:spPr>
      </p:pic>
      <p:sp>
        <p:nvSpPr>
          <p:cNvPr id="25" name="文本框 21">
            <a:extLst>
              <a:ext uri="{FF2B5EF4-FFF2-40B4-BE49-F238E27FC236}">
                <a16:creationId xmlns:a16="http://schemas.microsoft.com/office/drawing/2014/main" id="{9973844C-4638-FC43-A728-D81BBFE4ED6F}"/>
              </a:ext>
            </a:extLst>
          </p:cNvPr>
          <p:cNvSpPr txBox="1"/>
          <p:nvPr/>
        </p:nvSpPr>
        <p:spPr>
          <a:xfrm>
            <a:off x="563880" y="2122935"/>
            <a:ext cx="3841865" cy="5403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Multimodality</a:t>
            </a:r>
          </a:p>
        </p:txBody>
      </p:sp>
      <p:sp>
        <p:nvSpPr>
          <p:cNvPr id="27" name="文本框 21">
            <a:extLst>
              <a:ext uri="{FF2B5EF4-FFF2-40B4-BE49-F238E27FC236}">
                <a16:creationId xmlns:a16="http://schemas.microsoft.com/office/drawing/2014/main" id="{8A4EE6B5-2FA5-0841-B514-9328BD554939}"/>
              </a:ext>
            </a:extLst>
          </p:cNvPr>
          <p:cNvSpPr txBox="1"/>
          <p:nvPr/>
        </p:nvSpPr>
        <p:spPr>
          <a:xfrm>
            <a:off x="6700059" y="2563580"/>
            <a:ext cx="3841865" cy="5403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Adversarial Agents</a:t>
            </a:r>
          </a:p>
        </p:txBody>
      </p:sp>
      <p:sp>
        <p:nvSpPr>
          <p:cNvPr id="35" name="Google Shape;141;p5">
            <a:extLst>
              <a:ext uri="{FF2B5EF4-FFF2-40B4-BE49-F238E27FC236}">
                <a16:creationId xmlns:a16="http://schemas.microsoft.com/office/drawing/2014/main" id="{28D41245-2F2F-0F4E-9422-5A462167AA4C}"/>
              </a:ext>
            </a:extLst>
          </p:cNvPr>
          <p:cNvSpPr txBox="1"/>
          <p:nvPr/>
        </p:nvSpPr>
        <p:spPr>
          <a:xfrm>
            <a:off x="22371" y="6609883"/>
            <a:ext cx="728565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Xu</a:t>
            </a:r>
            <a:r>
              <a:rPr lang="en-US" sz="1000" b="0" i="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et al. “</a:t>
            </a:r>
            <a:r>
              <a:rPr lang="en-US" sz="1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AdvWeb</a:t>
            </a:r>
            <a:r>
              <a:rPr lang="en-US" sz="1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Controllable Black-box Attacks on VLM-powered Web Agents” (2024)</a:t>
            </a:r>
            <a:endParaRPr dirty="0"/>
          </a:p>
        </p:txBody>
      </p:sp>
      <p:sp>
        <p:nvSpPr>
          <p:cNvPr id="38" name="文本框 6">
            <a:extLst>
              <a:ext uri="{FF2B5EF4-FFF2-40B4-BE49-F238E27FC236}">
                <a16:creationId xmlns:a16="http://schemas.microsoft.com/office/drawing/2014/main" id="{CC4BE0A7-76C2-8344-AAFA-76F437799AFD}"/>
              </a:ext>
            </a:extLst>
          </p:cNvPr>
          <p:cNvSpPr txBox="1"/>
          <p:nvPr/>
        </p:nvSpPr>
        <p:spPr>
          <a:xfrm>
            <a:off x="283648" y="440679"/>
            <a:ext cx="10913500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Research questions of AI Safety</a:t>
            </a:r>
          </a:p>
        </p:txBody>
      </p:sp>
      <p:sp>
        <p:nvSpPr>
          <p:cNvPr id="41" name="文本框 21">
            <a:extLst>
              <a:ext uri="{FF2B5EF4-FFF2-40B4-BE49-F238E27FC236}">
                <a16:creationId xmlns:a16="http://schemas.microsoft.com/office/drawing/2014/main" id="{104FA33B-8254-074A-8F12-D1DA361E02D3}"/>
              </a:ext>
            </a:extLst>
          </p:cNvPr>
          <p:cNvSpPr txBox="1"/>
          <p:nvPr/>
        </p:nvSpPr>
        <p:spPr>
          <a:xfrm>
            <a:off x="563880" y="1335616"/>
            <a:ext cx="10700098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Attacks: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vulnerable is current LLM Alignment?</a:t>
            </a:r>
          </a:p>
        </p:txBody>
      </p:sp>
    </p:spTree>
    <p:extLst>
      <p:ext uri="{BB962C8B-B14F-4D97-AF65-F5344CB8AC3E}">
        <p14:creationId xmlns:p14="http://schemas.microsoft.com/office/powerpoint/2010/main" val="22243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6">
            <a:extLst>
              <a:ext uri="{FF2B5EF4-FFF2-40B4-BE49-F238E27FC236}">
                <a16:creationId xmlns:a16="http://schemas.microsoft.com/office/drawing/2014/main" id="{09F06919-CFBF-584B-BEA1-693B816DAE83}"/>
              </a:ext>
            </a:extLst>
          </p:cNvPr>
          <p:cNvSpPr txBox="1"/>
          <p:nvPr/>
        </p:nvSpPr>
        <p:spPr>
          <a:xfrm>
            <a:off x="283648" y="332613"/>
            <a:ext cx="10913500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Research questions of AI Safety</a:t>
            </a:r>
          </a:p>
        </p:txBody>
      </p:sp>
      <p:sp>
        <p:nvSpPr>
          <p:cNvPr id="19" name="文本框 21">
            <a:extLst>
              <a:ext uri="{FF2B5EF4-FFF2-40B4-BE49-F238E27FC236}">
                <a16:creationId xmlns:a16="http://schemas.microsoft.com/office/drawing/2014/main" id="{22FF78C8-A465-6F4E-9109-BE0B56C95288}"/>
              </a:ext>
            </a:extLst>
          </p:cNvPr>
          <p:cNvSpPr txBox="1"/>
          <p:nvPr/>
        </p:nvSpPr>
        <p:spPr>
          <a:xfrm>
            <a:off x="1095663" y="1271602"/>
            <a:ext cx="10700098" cy="1135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Defenses: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How to address these vulnerabilities?</a:t>
            </a:r>
          </a:p>
          <a:p>
            <a:pPr>
              <a:lnSpc>
                <a:spcPct val="150000"/>
              </a:lnSpc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21">
            <a:extLst>
              <a:ext uri="{FF2B5EF4-FFF2-40B4-BE49-F238E27FC236}">
                <a16:creationId xmlns:a16="http://schemas.microsoft.com/office/drawing/2014/main" id="{0A37F77F-682E-3149-8FA2-F230024923A1}"/>
              </a:ext>
            </a:extLst>
          </p:cNvPr>
          <p:cNvSpPr txBox="1"/>
          <p:nvPr/>
        </p:nvSpPr>
        <p:spPr>
          <a:xfrm>
            <a:off x="1095662" y="2058033"/>
            <a:ext cx="10251211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Insights:</a:t>
            </a:r>
          </a:p>
        </p:txBody>
      </p:sp>
      <p:sp>
        <p:nvSpPr>
          <p:cNvPr id="21" name="文本框 21">
            <a:extLst>
              <a:ext uri="{FF2B5EF4-FFF2-40B4-BE49-F238E27FC236}">
                <a16:creationId xmlns:a16="http://schemas.microsoft.com/office/drawing/2014/main" id="{87D14C0E-D77B-A248-B974-371B6DE9E3E5}"/>
              </a:ext>
            </a:extLst>
          </p:cNvPr>
          <p:cNvSpPr txBox="1"/>
          <p:nvPr/>
        </p:nvSpPr>
        <p:spPr>
          <a:xfrm>
            <a:off x="1095662" y="5323831"/>
            <a:ext cx="10251211" cy="1135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Goal: 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protect LLMs 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against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adversarial jailbreak attacks without 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harming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their generation abilities.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6648FE6-DE1A-3A4B-9577-D5CE56093BBF}"/>
              </a:ext>
            </a:extLst>
          </p:cNvPr>
          <p:cNvSpPr txBox="1"/>
          <p:nvPr/>
        </p:nvSpPr>
        <p:spPr>
          <a:xfrm>
            <a:off x="1231436" y="2695627"/>
            <a:ext cx="10251211" cy="5403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RLHF on base LLMs improve its 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instruction following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ability.</a:t>
            </a:r>
          </a:p>
        </p:txBody>
      </p:sp>
      <p:sp>
        <p:nvSpPr>
          <p:cNvPr id="23" name="文本框 21">
            <a:extLst>
              <a:ext uri="{FF2B5EF4-FFF2-40B4-BE49-F238E27FC236}">
                <a16:creationId xmlns:a16="http://schemas.microsoft.com/office/drawing/2014/main" id="{9567328B-ED2D-3349-A35B-A7D05883EFA0}"/>
              </a:ext>
            </a:extLst>
          </p:cNvPr>
          <p:cNvSpPr txBox="1"/>
          <p:nvPr/>
        </p:nvSpPr>
        <p:spPr>
          <a:xfrm>
            <a:off x="1231435" y="3227338"/>
            <a:ext cx="10251211" cy="10481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Safety alignment aims to 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prevent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LLMs from following questions that would lead to harmful instructions.</a:t>
            </a:r>
          </a:p>
        </p:txBody>
      </p:sp>
      <p:sp>
        <p:nvSpPr>
          <p:cNvPr id="24" name="文本框 21">
            <a:extLst>
              <a:ext uri="{FF2B5EF4-FFF2-40B4-BE49-F238E27FC236}">
                <a16:creationId xmlns:a16="http://schemas.microsoft.com/office/drawing/2014/main" id="{C3EF6BD7-C604-A14F-BEE0-F9ADDECAA125}"/>
              </a:ext>
            </a:extLst>
          </p:cNvPr>
          <p:cNvSpPr txBox="1"/>
          <p:nvPr/>
        </p:nvSpPr>
        <p:spPr>
          <a:xfrm>
            <a:off x="1231435" y="4226474"/>
            <a:ext cx="10251211" cy="10481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Training LLMs to optimize one of these objectives will </a:t>
            </a:r>
            <a:r>
              <a:rPr lang="en-US" altLang="zh-CN" sz="22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compromise</a:t>
            </a: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the other.</a:t>
            </a:r>
          </a:p>
        </p:txBody>
      </p:sp>
    </p:spTree>
    <p:extLst>
      <p:ext uri="{BB962C8B-B14F-4D97-AF65-F5344CB8AC3E}">
        <p14:creationId xmlns:p14="http://schemas.microsoft.com/office/powerpoint/2010/main" val="55146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6">
            <a:extLst>
              <a:ext uri="{FF2B5EF4-FFF2-40B4-BE49-F238E27FC236}">
                <a16:creationId xmlns:a16="http://schemas.microsoft.com/office/drawing/2014/main" id="{09F06919-CFBF-584B-BEA1-693B816DAE83}"/>
              </a:ext>
            </a:extLst>
          </p:cNvPr>
          <p:cNvSpPr txBox="1"/>
          <p:nvPr/>
        </p:nvSpPr>
        <p:spPr>
          <a:xfrm>
            <a:off x="283648" y="440679"/>
            <a:ext cx="10913500" cy="703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Research questions of AI Safety</a:t>
            </a:r>
          </a:p>
        </p:txBody>
      </p:sp>
      <p:sp>
        <p:nvSpPr>
          <p:cNvPr id="19" name="文本框 21">
            <a:extLst>
              <a:ext uri="{FF2B5EF4-FFF2-40B4-BE49-F238E27FC236}">
                <a16:creationId xmlns:a16="http://schemas.microsoft.com/office/drawing/2014/main" id="{22FF78C8-A465-6F4E-9109-BE0B56C95288}"/>
              </a:ext>
            </a:extLst>
          </p:cNvPr>
          <p:cNvSpPr txBox="1"/>
          <p:nvPr/>
        </p:nvSpPr>
        <p:spPr>
          <a:xfrm>
            <a:off x="970970" y="1429544"/>
            <a:ext cx="10700098" cy="16890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Evaluations: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How to systematically evaluate and compare different models?</a:t>
            </a:r>
          </a:p>
          <a:p>
            <a:pPr>
              <a:lnSpc>
                <a:spcPct val="150000"/>
              </a:lnSpc>
            </a:pPr>
            <a:endParaRPr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21">
            <a:extLst>
              <a:ext uri="{FF2B5EF4-FFF2-40B4-BE49-F238E27FC236}">
                <a16:creationId xmlns:a16="http://schemas.microsoft.com/office/drawing/2014/main" id="{FF5A6B4E-EFA2-F842-842A-6FA4AB1E733F}"/>
              </a:ext>
            </a:extLst>
          </p:cNvPr>
          <p:cNvSpPr txBox="1"/>
          <p:nvPr/>
        </p:nvSpPr>
        <p:spPr>
          <a:xfrm>
            <a:off x="1054097" y="2977279"/>
            <a:ext cx="9372601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Challenges: Taxonomy Design</a:t>
            </a:r>
          </a:p>
        </p:txBody>
      </p:sp>
      <p:sp>
        <p:nvSpPr>
          <p:cNvPr id="5" name="文本框 21">
            <a:extLst>
              <a:ext uri="{FF2B5EF4-FFF2-40B4-BE49-F238E27FC236}">
                <a16:creationId xmlns:a16="http://schemas.microsoft.com/office/drawing/2014/main" id="{3AF525B1-AC92-3444-8AD2-07D5E999DAEB}"/>
              </a:ext>
            </a:extLst>
          </p:cNvPr>
          <p:cNvSpPr txBox="1"/>
          <p:nvPr/>
        </p:nvSpPr>
        <p:spPr>
          <a:xfrm>
            <a:off x="1054096" y="3683181"/>
            <a:ext cx="9372601" cy="1422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 commonly agreeable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taxonomy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Prior research formulated the taxonomy with different granularities:</a:t>
            </a:r>
          </a:p>
          <a:p>
            <a:pPr marL="1257300" lvl="2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Illegal Activity vs Illegal Drug Use, Violating Privacy, Tax Fraud…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726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person with a blue stick figure&#10;&#10;Description automatically generated">
            <a:extLst>
              <a:ext uri="{FF2B5EF4-FFF2-40B4-BE49-F238E27FC236}">
                <a16:creationId xmlns:a16="http://schemas.microsoft.com/office/drawing/2014/main" id="{A024D433-4B0B-2B4F-93B6-E911FC247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45" y="3695008"/>
            <a:ext cx="5232239" cy="2364972"/>
          </a:xfr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422E0CC9-3FB7-B745-937C-E7B6234E1CE0}"/>
              </a:ext>
            </a:extLst>
          </p:cNvPr>
          <p:cNvSpPr txBox="1"/>
          <p:nvPr/>
        </p:nvSpPr>
        <p:spPr>
          <a:xfrm>
            <a:off x="535645" y="218015"/>
            <a:ext cx="11334930" cy="64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Benchmark: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SORRY-Bench: Systematically Evaluating Large Language Model Safety Refusal Behaviors (2024)</a:t>
            </a:r>
          </a:p>
        </p:txBody>
      </p:sp>
      <p:pic>
        <p:nvPicPr>
          <p:cNvPr id="8" name="Picture 7" descr="A group of colorful rectangular boxes with text&#10;&#10;Description automatically generated with medium confidence">
            <a:extLst>
              <a:ext uri="{FF2B5EF4-FFF2-40B4-BE49-F238E27FC236}">
                <a16:creationId xmlns:a16="http://schemas.microsoft.com/office/drawing/2014/main" id="{37036DF1-207A-454A-9157-47E2A5FC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484" y="1308986"/>
            <a:ext cx="6731516" cy="5330999"/>
          </a:xfrm>
          <a:prstGeom prst="rect">
            <a:avLst/>
          </a:prstGeom>
        </p:spPr>
      </p:pic>
      <p:sp>
        <p:nvSpPr>
          <p:cNvPr id="9" name="文本框 21">
            <a:extLst>
              <a:ext uri="{FF2B5EF4-FFF2-40B4-BE49-F238E27FC236}">
                <a16:creationId xmlns:a16="http://schemas.microsoft.com/office/drawing/2014/main" id="{44F44570-7962-7D47-B04F-962B4C97EA8E}"/>
              </a:ext>
            </a:extLst>
          </p:cNvPr>
          <p:cNvSpPr txBox="1"/>
          <p:nvPr/>
        </p:nvSpPr>
        <p:spPr>
          <a:xfrm>
            <a:off x="448632" y="1234233"/>
            <a:ext cx="4688633" cy="2438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SORRY-Bench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balanced dataset (45 category x 10 instructions)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Consider 20+ linguistic mutations.</a:t>
            </a:r>
          </a:p>
        </p:txBody>
      </p:sp>
    </p:spTree>
    <p:extLst>
      <p:ext uri="{BB962C8B-B14F-4D97-AF65-F5344CB8AC3E}">
        <p14:creationId xmlns:p14="http://schemas.microsoft.com/office/powerpoint/2010/main" val="374267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iagram of a security system&#10;&#10;Description automatically generated">
            <a:extLst>
              <a:ext uri="{FF2B5EF4-FFF2-40B4-BE49-F238E27FC236}">
                <a16:creationId xmlns:a16="http://schemas.microsoft.com/office/drawing/2014/main" id="{0864D10B-F130-604D-B56C-14C69F1B0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2147" y="1953489"/>
            <a:ext cx="7428413" cy="4794560"/>
          </a:xfr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FAA495FE-1A8A-5449-88C3-3024EC9DE89D}"/>
              </a:ext>
            </a:extLst>
          </p:cNvPr>
          <p:cNvSpPr txBox="1"/>
          <p:nvPr/>
        </p:nvSpPr>
        <p:spPr>
          <a:xfrm>
            <a:off x="535645" y="218015"/>
            <a:ext cx="11334930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Benchmark: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AGENT-SAFETYBENCH: Evaluating the Safety of LLM Agents (2024)</a:t>
            </a:r>
          </a:p>
        </p:txBody>
      </p:sp>
      <p:pic>
        <p:nvPicPr>
          <p:cNvPr id="10" name="Picture 9" descr="A chart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093DF351-F634-6040-882B-D59DC949B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2419002"/>
            <a:ext cx="4260950" cy="4329047"/>
          </a:xfrm>
          <a:prstGeom prst="rect">
            <a:avLst/>
          </a:prstGeom>
        </p:spPr>
      </p:pic>
      <p:sp>
        <p:nvSpPr>
          <p:cNvPr id="11" name="文本框 21">
            <a:extLst>
              <a:ext uri="{FF2B5EF4-FFF2-40B4-BE49-F238E27FC236}">
                <a16:creationId xmlns:a16="http://schemas.microsoft.com/office/drawing/2014/main" id="{3259E547-B728-4640-BD43-82AA1690BC5E}"/>
              </a:ext>
            </a:extLst>
          </p:cNvPr>
          <p:cNvSpPr txBox="1"/>
          <p:nvPr/>
        </p:nvSpPr>
        <p:spPr>
          <a:xfrm>
            <a:off x="690157" y="744088"/>
            <a:ext cx="9372601" cy="15152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Findings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None of the 16 popular LLM agents achieves a safety score above 60%.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Lack of robustness / risk awareness.</a:t>
            </a:r>
          </a:p>
        </p:txBody>
      </p:sp>
    </p:spTree>
    <p:extLst>
      <p:ext uri="{BB962C8B-B14F-4D97-AF65-F5344CB8AC3E}">
        <p14:creationId xmlns:p14="http://schemas.microsoft.com/office/powerpoint/2010/main" val="138340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5AFC9804-3E51-0547-AF14-1EDCA54E19DF}"/>
              </a:ext>
            </a:extLst>
          </p:cNvPr>
          <p:cNvSpPr txBox="1">
            <a:spLocks/>
          </p:cNvSpPr>
          <p:nvPr/>
        </p:nvSpPr>
        <p:spPr>
          <a:xfrm>
            <a:off x="818534" y="2166658"/>
            <a:ext cx="10768853" cy="14465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Thanks for Listening</a:t>
            </a:r>
          </a:p>
          <a:p>
            <a:pPr algn="ctr">
              <a:lnSpc>
                <a:spcPct val="10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Q &amp; A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6944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around a car&#10;&#10;Description automatically generated">
            <a:extLst>
              <a:ext uri="{FF2B5EF4-FFF2-40B4-BE49-F238E27FC236}">
                <a16:creationId xmlns:a16="http://schemas.microsoft.com/office/drawing/2014/main" id="{4FF4FC28-724F-3645-B31A-7D68B5BBC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791" y="1650463"/>
            <a:ext cx="5101973" cy="4351338"/>
          </a:xfrm>
        </p:spPr>
      </p:pic>
      <p:sp>
        <p:nvSpPr>
          <p:cNvPr id="4" name="文本框 6">
            <a:extLst>
              <a:ext uri="{FF2B5EF4-FFF2-40B4-BE49-F238E27FC236}">
                <a16:creationId xmlns:a16="http://schemas.microsoft.com/office/drawing/2014/main" id="{E70D8CD9-EE9A-AD44-8967-F07C689C1509}"/>
              </a:ext>
            </a:extLst>
          </p:cNvPr>
          <p:cNvSpPr txBox="1"/>
          <p:nvPr/>
        </p:nvSpPr>
        <p:spPr>
          <a:xfrm>
            <a:off x="639250" y="372409"/>
            <a:ext cx="10913500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Broad Spectrum of AI Risks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923EED-18AA-3445-A8D1-7E10045302CF}"/>
              </a:ext>
            </a:extLst>
          </p:cNvPr>
          <p:cNvGrpSpPr/>
          <p:nvPr/>
        </p:nvGrpSpPr>
        <p:grpSpPr>
          <a:xfrm>
            <a:off x="6712237" y="1551536"/>
            <a:ext cx="5371750" cy="4841776"/>
            <a:chOff x="6712237" y="1551536"/>
            <a:chExt cx="5371750" cy="4841776"/>
          </a:xfrm>
        </p:grpSpPr>
        <p:pic>
          <p:nvPicPr>
            <p:cNvPr id="12" name="Picture 11" descr="A person standing next to a machine&#10;&#10;Description automatically generated">
              <a:extLst>
                <a:ext uri="{FF2B5EF4-FFF2-40B4-BE49-F238E27FC236}">
                  <a16:creationId xmlns:a16="http://schemas.microsoft.com/office/drawing/2014/main" id="{D9DA17A5-D40B-9840-A4B7-BB92EACAA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8839" y="2437903"/>
              <a:ext cx="3340850" cy="3955409"/>
            </a:xfrm>
            <a:prstGeom prst="rect">
              <a:avLst/>
            </a:prstGeom>
          </p:spPr>
        </p:pic>
        <p:pic>
          <p:nvPicPr>
            <p:cNvPr id="14" name="Picture 13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FC048785-6D12-D943-B988-75CB5FC69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2237" y="1551536"/>
              <a:ext cx="5371750" cy="7773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65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E70D8CD9-EE9A-AD44-8967-F07C689C1509}"/>
              </a:ext>
            </a:extLst>
          </p:cNvPr>
          <p:cNvSpPr txBox="1"/>
          <p:nvPr/>
        </p:nvSpPr>
        <p:spPr>
          <a:xfrm>
            <a:off x="639250" y="372409"/>
            <a:ext cx="10913500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 in the Prescence of Attacker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014D-3F79-504A-B6BE-908EFBE8F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70" y="1558149"/>
            <a:ext cx="3185160" cy="205641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altLang="zh-CN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Important to consider the presence of attacker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CN" dirty="0">
              <a:solidFill>
                <a:srgbClr val="C000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338698-BB6B-4C48-B34F-E120E04A9692}"/>
              </a:ext>
            </a:extLst>
          </p:cNvPr>
          <p:cNvGrpSpPr/>
          <p:nvPr/>
        </p:nvGrpSpPr>
        <p:grpSpPr>
          <a:xfrm>
            <a:off x="298770" y="3815253"/>
            <a:ext cx="2862060" cy="1970116"/>
            <a:chOff x="759922" y="4189326"/>
            <a:chExt cx="2862060" cy="1970116"/>
          </a:xfrm>
        </p:grpSpPr>
        <p:pic>
          <p:nvPicPr>
            <p:cNvPr id="7" name="Picture 6" descr="A cartoon of a child in a red devil garment&#10;&#10;Description automatically generated">
              <a:extLst>
                <a:ext uri="{FF2B5EF4-FFF2-40B4-BE49-F238E27FC236}">
                  <a16:creationId xmlns:a16="http://schemas.microsoft.com/office/drawing/2014/main" id="{E466AB5E-6A88-C24E-ABB0-8FC8D6C0E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922" y="4189326"/>
              <a:ext cx="1970116" cy="1970116"/>
            </a:xfrm>
            <a:prstGeom prst="rect">
              <a:avLst/>
            </a:prstGeom>
          </p:spPr>
        </p:pic>
        <p:pic>
          <p:nvPicPr>
            <p:cNvPr id="11" name="Picture 1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4761A0D3-F4E9-9F40-BD0F-84ADFE67E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6348" y="4746567"/>
              <a:ext cx="855634" cy="855634"/>
            </a:xfrm>
            <a:prstGeom prst="rect">
              <a:avLst/>
            </a:prstGeom>
          </p:spPr>
        </p:pic>
      </p:grpSp>
      <p:sp>
        <p:nvSpPr>
          <p:cNvPr id="16" name="文本框 21">
            <a:extLst>
              <a:ext uri="{FF2B5EF4-FFF2-40B4-BE49-F238E27FC236}">
                <a16:creationId xmlns:a16="http://schemas.microsoft.com/office/drawing/2014/main" id="{4C1A9F45-3F96-F646-8B53-BEC6C2F764E5}"/>
              </a:ext>
            </a:extLst>
          </p:cNvPr>
          <p:cNvSpPr txBox="1"/>
          <p:nvPr/>
        </p:nvSpPr>
        <p:spPr>
          <a:xfrm>
            <a:off x="3927768" y="1705725"/>
            <a:ext cx="7669874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History has shown attacker always follows footsteps of new technology development.</a:t>
            </a:r>
          </a:p>
        </p:txBody>
      </p:sp>
      <p:sp>
        <p:nvSpPr>
          <p:cNvPr id="17" name="文本框 21">
            <a:extLst>
              <a:ext uri="{FF2B5EF4-FFF2-40B4-BE49-F238E27FC236}">
                <a16:creationId xmlns:a16="http://schemas.microsoft.com/office/drawing/2014/main" id="{0E51EE24-C3B3-B241-9D15-9BD97E4F2758}"/>
              </a:ext>
            </a:extLst>
          </p:cNvPr>
          <p:cNvSpPr txBox="1"/>
          <p:nvPr/>
        </p:nvSpPr>
        <p:spPr>
          <a:xfrm>
            <a:off x="3927768" y="3024740"/>
            <a:ext cx="7624982" cy="25391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stake is even higher with AI</a:t>
            </a:r>
          </a:p>
          <a:p>
            <a:pPr marL="914400" lvl="1" indent="-457200">
              <a:spcBef>
                <a:spcPts val="600"/>
              </a:spcBef>
              <a:buFontTx/>
              <a:buChar char="-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 AI controls more and more systems, attacker will have higher incentives.</a:t>
            </a:r>
          </a:p>
          <a:p>
            <a:pPr marL="914400" lvl="1" indent="-457200">
              <a:spcBef>
                <a:spcPts val="600"/>
              </a:spcBef>
              <a:buFontTx/>
              <a:buChar char="-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As AI becomes more and more capable, the consequences of misuse by attacker will become more severe.</a:t>
            </a:r>
          </a:p>
        </p:txBody>
      </p:sp>
      <p:sp>
        <p:nvSpPr>
          <p:cNvPr id="18" name="文本框 21">
            <a:extLst>
              <a:ext uri="{FF2B5EF4-FFF2-40B4-BE49-F238E27FC236}">
                <a16:creationId xmlns:a16="http://schemas.microsoft.com/office/drawing/2014/main" id="{CFAAD421-4970-4A4B-87FF-9B36847C6A58}"/>
              </a:ext>
            </a:extLst>
          </p:cNvPr>
          <p:cNvSpPr txBox="1"/>
          <p:nvPr/>
        </p:nvSpPr>
        <p:spPr>
          <a:xfrm>
            <a:off x="804955" y="6081055"/>
            <a:ext cx="10913500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Importance of consider Safe &amp; Responsible AI in adversary settings</a:t>
            </a:r>
          </a:p>
        </p:txBody>
      </p:sp>
    </p:spTree>
    <p:extLst>
      <p:ext uri="{BB962C8B-B14F-4D97-AF65-F5344CB8AC3E}">
        <p14:creationId xmlns:p14="http://schemas.microsoft.com/office/powerpoint/2010/main" val="34329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/>
      <p:bldP spid="17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CA2A6ED7-7685-8F49-BCEA-BACB871A4118}"/>
              </a:ext>
            </a:extLst>
          </p:cNvPr>
          <p:cNvSpPr txBox="1"/>
          <p:nvPr/>
        </p:nvSpPr>
        <p:spPr>
          <a:xfrm>
            <a:off x="639250" y="826673"/>
            <a:ext cx="10913500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Safe &amp; Responsible AI: Risks &amp; Challenges</a:t>
            </a: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61F2EF0B-EA83-7640-9B20-995375A8EC90}"/>
              </a:ext>
            </a:extLst>
          </p:cNvPr>
          <p:cNvSpPr txBox="1"/>
          <p:nvPr/>
        </p:nvSpPr>
        <p:spPr>
          <a:xfrm>
            <a:off x="989843" y="2278722"/>
            <a:ext cx="10788302" cy="771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Challenge 1: 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Ensuring Trustworthiness of AI (alignment)</a:t>
            </a:r>
          </a:p>
        </p:txBody>
      </p:sp>
      <p:sp>
        <p:nvSpPr>
          <p:cNvPr id="10" name="文本框 21">
            <a:extLst>
              <a:ext uri="{FF2B5EF4-FFF2-40B4-BE49-F238E27FC236}">
                <a16:creationId xmlns:a16="http://schemas.microsoft.com/office/drawing/2014/main" id="{5AA5C14E-55FE-1445-AFB9-698E26CE9F7F}"/>
              </a:ext>
            </a:extLst>
          </p:cNvPr>
          <p:cNvSpPr txBox="1"/>
          <p:nvPr/>
        </p:nvSpPr>
        <p:spPr>
          <a:xfrm>
            <a:off x="989843" y="4082499"/>
            <a:ext cx="10788302" cy="771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Challenge 2: 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Mitigating misuse of AI</a:t>
            </a:r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(attack &amp; defense) 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947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CA2A6ED7-7685-8F49-BCEA-BACB871A4118}"/>
              </a:ext>
            </a:extLst>
          </p:cNvPr>
          <p:cNvSpPr txBox="1"/>
          <p:nvPr/>
        </p:nvSpPr>
        <p:spPr>
          <a:xfrm>
            <a:off x="639250" y="165498"/>
            <a:ext cx="10913500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Safe &amp; Responsible AI: Risks &amp; Challenges</a:t>
            </a:r>
          </a:p>
        </p:txBody>
      </p:sp>
      <p:sp>
        <p:nvSpPr>
          <p:cNvPr id="7" name="文本框 21">
            <a:extLst>
              <a:ext uri="{FF2B5EF4-FFF2-40B4-BE49-F238E27FC236}">
                <a16:creationId xmlns:a16="http://schemas.microsoft.com/office/drawing/2014/main" id="{61F2EF0B-EA83-7640-9B20-995375A8EC90}"/>
              </a:ext>
            </a:extLst>
          </p:cNvPr>
          <p:cNvSpPr txBox="1"/>
          <p:nvPr/>
        </p:nvSpPr>
        <p:spPr>
          <a:xfrm>
            <a:off x="1073733" y="1016106"/>
            <a:ext cx="9466805" cy="7195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Challenge 1: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Ensuring Trustworthiness of AI (alignment)</a:t>
            </a:r>
          </a:p>
        </p:txBody>
      </p:sp>
      <p:sp>
        <p:nvSpPr>
          <p:cNvPr id="11" name="文本框 21">
            <a:extLst>
              <a:ext uri="{FF2B5EF4-FFF2-40B4-BE49-F238E27FC236}">
                <a16:creationId xmlns:a16="http://schemas.microsoft.com/office/drawing/2014/main" id="{4EC4B8DA-458A-F84E-B1A3-C33337BE56F6}"/>
              </a:ext>
            </a:extLst>
          </p:cNvPr>
          <p:cNvSpPr txBox="1"/>
          <p:nvPr/>
        </p:nvSpPr>
        <p:spPr>
          <a:xfrm>
            <a:off x="1786724" y="1871277"/>
            <a:ext cx="8618552" cy="46029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Alignment goals: helpfulness, harmlessness, honesty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Robustness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Privacy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Hallucination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Fairness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Toxicity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Stereotype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Machine ethics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zh-CN" sz="2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Jailbreak</a:t>
            </a:r>
          </a:p>
        </p:txBody>
      </p:sp>
      <p:sp>
        <p:nvSpPr>
          <p:cNvPr id="6" name="Google Shape;141;p5">
            <a:extLst>
              <a:ext uri="{FF2B5EF4-FFF2-40B4-BE49-F238E27FC236}">
                <a16:creationId xmlns:a16="http://schemas.microsoft.com/office/drawing/2014/main" id="{534692D4-077C-134F-8407-7365D506EE2E}"/>
              </a:ext>
            </a:extLst>
          </p:cNvPr>
          <p:cNvSpPr txBox="1"/>
          <p:nvPr/>
        </p:nvSpPr>
        <p:spPr>
          <a:xfrm>
            <a:off x="22371" y="6609883"/>
            <a:ext cx="728565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</a:t>
            </a:r>
            <a:r>
              <a:rPr lang="en-US" sz="1000" b="0" i="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Wang et al. “</a:t>
            </a:r>
            <a:r>
              <a:rPr lang="en-US" sz="1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Decodingtrust</a:t>
            </a:r>
            <a:r>
              <a:rPr lang="en-US" sz="1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A Comprehensive Assessment of Trustworthiness in GPT Models” (NIPS 2023)</a:t>
            </a:r>
            <a:endParaRPr dirty="0"/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E7F63D77-C98C-4843-AD56-D67AFF4C7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733" y="2492983"/>
            <a:ext cx="3669805" cy="43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8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>
            <a:extLst>
              <a:ext uri="{FF2B5EF4-FFF2-40B4-BE49-F238E27FC236}">
                <a16:creationId xmlns:a16="http://schemas.microsoft.com/office/drawing/2014/main" id="{9631764B-2D5D-C24F-A07C-A4596861C2EF}"/>
              </a:ext>
            </a:extLst>
          </p:cNvPr>
          <p:cNvSpPr txBox="1"/>
          <p:nvPr/>
        </p:nvSpPr>
        <p:spPr>
          <a:xfrm>
            <a:off x="611320" y="368718"/>
            <a:ext cx="10336542" cy="64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Alignment: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Deliberative Alignment: Reasoning Enables Safer Language Models (</a:t>
            </a:r>
            <a:r>
              <a:rPr lang="en-US" altLang="zh-CN" sz="1806" b="1" dirty="0" err="1">
                <a:latin typeface="Arial" panose="020B0604020202020204" pitchFamily="34" charset="0"/>
                <a:cs typeface="Arial" panose="020B0604020202020204" pitchFamily="34" charset="0"/>
              </a:rPr>
              <a:t>OpenAI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 2024)</a:t>
            </a:r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id="{07AA0F60-C7A2-6B49-BB72-ACFD974AF06A}"/>
              </a:ext>
            </a:extLst>
          </p:cNvPr>
          <p:cNvSpPr txBox="1"/>
          <p:nvPr/>
        </p:nvSpPr>
        <p:spPr>
          <a:xfrm>
            <a:off x="611320" y="1142697"/>
            <a:ext cx="10784786" cy="15152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Teach the models to align with safety specifications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Embed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knowledge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of safety specifications </a:t>
            </a: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directly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the underlying model.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Reasoning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(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CoT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) through safety specifications before producing an answer.</a:t>
            </a:r>
          </a:p>
        </p:txBody>
      </p:sp>
      <p:pic>
        <p:nvPicPr>
          <p:cNvPr id="14" name="Picture 13" descr="A close-up of a text&#10;&#10;Description automatically generated">
            <a:extLst>
              <a:ext uri="{FF2B5EF4-FFF2-40B4-BE49-F238E27FC236}">
                <a16:creationId xmlns:a16="http://schemas.microsoft.com/office/drawing/2014/main" id="{3949604C-0157-9140-96AA-AD2B07BA0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057" y="2783774"/>
            <a:ext cx="8097357" cy="400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1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iagram&#10;&#10;Description automatically generated">
            <a:extLst>
              <a:ext uri="{FF2B5EF4-FFF2-40B4-BE49-F238E27FC236}">
                <a16:creationId xmlns:a16="http://schemas.microsoft.com/office/drawing/2014/main" id="{6C84E8AE-FE2D-6046-A0C4-BEEDB155F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552" y="1153371"/>
            <a:ext cx="6017112" cy="5704629"/>
          </a:xfrm>
          <a:prstGeom prst="rect">
            <a:avLst/>
          </a:prstGeom>
        </p:spPr>
      </p:pic>
      <p:sp>
        <p:nvSpPr>
          <p:cNvPr id="9" name="文本框 21">
            <a:extLst>
              <a:ext uri="{FF2B5EF4-FFF2-40B4-BE49-F238E27FC236}">
                <a16:creationId xmlns:a16="http://schemas.microsoft.com/office/drawing/2014/main" id="{5A31D362-827E-894F-9C7D-379C73421071}"/>
              </a:ext>
            </a:extLst>
          </p:cNvPr>
          <p:cNvSpPr txBox="1"/>
          <p:nvPr/>
        </p:nvSpPr>
        <p:spPr>
          <a:xfrm>
            <a:off x="6872000" y="956345"/>
            <a:ext cx="4915448" cy="26748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Findings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deliberative alignment reduces both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under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 and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-refusals.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deliberative alignment enables strong 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generalization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to out-of-distribution safety scenarios.</a:t>
            </a:r>
          </a:p>
        </p:txBody>
      </p:sp>
      <p:pic>
        <p:nvPicPr>
          <p:cNvPr id="10" name="Picture 9" descr="A graph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2A3D78AA-424D-5E4F-B6EE-C995EAA4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5956" y="3665155"/>
            <a:ext cx="5319740" cy="3192845"/>
          </a:xfrm>
          <a:prstGeom prst="rect">
            <a:avLst/>
          </a:prstGeom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9930BFAB-78F6-8044-A0FB-11491E8F222B}"/>
              </a:ext>
            </a:extLst>
          </p:cNvPr>
          <p:cNvSpPr txBox="1"/>
          <p:nvPr/>
        </p:nvSpPr>
        <p:spPr>
          <a:xfrm>
            <a:off x="611320" y="368718"/>
            <a:ext cx="10336542" cy="648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Alignment: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Deliberative Alignment: Reasoning Enables Safer Language Models (</a:t>
            </a:r>
            <a:r>
              <a:rPr lang="en-US" altLang="zh-CN" sz="1806" b="1" dirty="0" err="1">
                <a:latin typeface="Arial" panose="020B0604020202020204" pitchFamily="34" charset="0"/>
                <a:cs typeface="Arial" panose="020B0604020202020204" pitchFamily="34" charset="0"/>
              </a:rPr>
              <a:t>OpenAI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 2024)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ECE8C7-A791-CF41-843F-48619E5865DD}"/>
              </a:ext>
            </a:extLst>
          </p:cNvPr>
          <p:cNvSpPr/>
          <p:nvPr/>
        </p:nvSpPr>
        <p:spPr>
          <a:xfrm>
            <a:off x="3079622" y="5759861"/>
            <a:ext cx="910488" cy="5993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1BE975E-96D8-7E4F-97EA-C65AFF12E842}"/>
              </a:ext>
            </a:extLst>
          </p:cNvPr>
          <p:cNvSpPr/>
          <p:nvPr/>
        </p:nvSpPr>
        <p:spPr>
          <a:xfrm>
            <a:off x="4512182" y="5704629"/>
            <a:ext cx="1090596" cy="7398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0C64A7-A153-4449-8262-4A78453B138A}"/>
              </a:ext>
            </a:extLst>
          </p:cNvPr>
          <p:cNvGrpSpPr/>
          <p:nvPr/>
        </p:nvGrpSpPr>
        <p:grpSpPr>
          <a:xfrm>
            <a:off x="894288" y="5205866"/>
            <a:ext cx="3378454" cy="1238596"/>
            <a:chOff x="894288" y="5205866"/>
            <a:chExt cx="3378454" cy="123859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6427395-CD9D-7245-BB5B-A798981994CA}"/>
                </a:ext>
              </a:extLst>
            </p:cNvPr>
            <p:cNvSpPr/>
            <p:nvPr/>
          </p:nvSpPr>
          <p:spPr>
            <a:xfrm>
              <a:off x="1226697" y="5704629"/>
              <a:ext cx="1155469" cy="7398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N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6E909E91-CBD3-DD49-BC6C-5A1CA1CB4320}"/>
                </a:ext>
              </a:extLst>
            </p:cNvPr>
            <p:cNvSpPr txBox="1"/>
            <p:nvPr/>
          </p:nvSpPr>
          <p:spPr>
            <a:xfrm>
              <a:off x="894288" y="5205866"/>
              <a:ext cx="3378454" cy="37741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(prompt, </a:t>
              </a:r>
              <a:r>
                <a:rPr lang="en-US" altLang="zh-CN" sz="1400" dirty="0" err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CoT</a:t>
              </a:r>
              <a:r>
                <a:rPr lang="en-US" altLang="zh-CN" sz="1400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, output)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80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2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model&#10;&#10;Description automatically generated">
            <a:extLst>
              <a:ext uri="{FF2B5EF4-FFF2-40B4-BE49-F238E27FC236}">
                <a16:creationId xmlns:a16="http://schemas.microsoft.com/office/drawing/2014/main" id="{89038B9E-11C6-0143-8C68-D0C5F8AA8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45787"/>
            <a:ext cx="10515600" cy="3977531"/>
          </a:xfrm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id="{214C4458-6166-AB49-820E-C746F7145F09}"/>
              </a:ext>
            </a:extLst>
          </p:cNvPr>
          <p:cNvSpPr txBox="1"/>
          <p:nvPr/>
        </p:nvSpPr>
        <p:spPr>
          <a:xfrm>
            <a:off x="544818" y="368718"/>
            <a:ext cx="10913500" cy="37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6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Alignment: </a:t>
            </a:r>
            <a:r>
              <a:rPr lang="en-US" altLang="zh-CN" sz="1806" b="1" dirty="0">
                <a:latin typeface="Arial" panose="020B0604020202020204" pitchFamily="34" charset="0"/>
                <a:cs typeface="Arial" panose="020B0604020202020204" pitchFamily="34" charset="0"/>
              </a:rPr>
              <a:t>The Llama 3 Herd of Models (Meta 2024)</a:t>
            </a:r>
          </a:p>
        </p:txBody>
      </p:sp>
      <p:sp>
        <p:nvSpPr>
          <p:cNvPr id="8" name="文本框 21">
            <a:extLst>
              <a:ext uri="{FF2B5EF4-FFF2-40B4-BE49-F238E27FC236}">
                <a16:creationId xmlns:a16="http://schemas.microsoft.com/office/drawing/2014/main" id="{F66DB32D-4A0A-9246-8692-536AFF9E19AE}"/>
              </a:ext>
            </a:extLst>
          </p:cNvPr>
          <p:cNvSpPr txBox="1"/>
          <p:nvPr/>
        </p:nvSpPr>
        <p:spPr>
          <a:xfrm>
            <a:off x="609175" y="1042945"/>
            <a:ext cx="10784786" cy="15152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Train the model to generate content in a safe and responsible way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Pre-training stage: data cleaning and filtering.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Post-training stage: safety supervised finetuning, safety DPO</a:t>
            </a:r>
          </a:p>
        </p:txBody>
      </p:sp>
    </p:spTree>
    <p:extLst>
      <p:ext uri="{BB962C8B-B14F-4D97-AF65-F5344CB8AC3E}">
        <p14:creationId xmlns:p14="http://schemas.microsoft.com/office/powerpoint/2010/main" val="84397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10671</TotalTime>
  <Words>1322</Words>
  <Application>Microsoft Macintosh PowerPoint</Application>
  <PresentationFormat>Widescreen</PresentationFormat>
  <Paragraphs>169</Paragraphs>
  <Slides>26</Slides>
  <Notes>15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微软雅黑</vt:lpstr>
      <vt:lpstr>Arial</vt:lpstr>
      <vt:lpstr>Calibri</vt:lpstr>
      <vt:lpstr>Calibri Light</vt:lpstr>
      <vt:lpstr>Courier New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DB125558</dc:creator>
  <cp:lastModifiedBy>DB125558</cp:lastModifiedBy>
  <cp:revision>241</cp:revision>
  <dcterms:created xsi:type="dcterms:W3CDTF">2025-01-14T08:48:14Z</dcterms:created>
  <dcterms:modified xsi:type="dcterms:W3CDTF">2025-01-21T18:41:05Z</dcterms:modified>
</cp:coreProperties>
</file>