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71" r:id="rId5"/>
    <p:sldMasterId id="2147483684" r:id="rId6"/>
    <p:sldMasterId id="2147483694" r:id="rId7"/>
    <p:sldMasterId id="2147483704" r:id="rId8"/>
  </p:sldMasterIdLst>
  <p:notesMasterIdLst>
    <p:notesMasterId r:id="rId40"/>
  </p:notesMasterIdLst>
  <p:handoutMasterIdLst>
    <p:handoutMasterId r:id="rId41"/>
  </p:handoutMasterIdLst>
  <p:sldIdLst>
    <p:sldId id="259" r:id="rId9"/>
    <p:sldId id="999" r:id="rId10"/>
    <p:sldId id="969" r:id="rId11"/>
    <p:sldId id="1075" r:id="rId12"/>
    <p:sldId id="1022" r:id="rId13"/>
    <p:sldId id="1010" r:id="rId14"/>
    <p:sldId id="1026" r:id="rId15"/>
    <p:sldId id="1028" r:id="rId16"/>
    <p:sldId id="1033" r:id="rId17"/>
    <p:sldId id="1039" r:id="rId18"/>
    <p:sldId id="1042" r:id="rId19"/>
    <p:sldId id="1060" r:id="rId20"/>
    <p:sldId id="1061" r:id="rId21"/>
    <p:sldId id="1062" r:id="rId22"/>
    <p:sldId id="1043" r:id="rId23"/>
    <p:sldId id="1085" r:id="rId24"/>
    <p:sldId id="1076" r:id="rId25"/>
    <p:sldId id="1077" r:id="rId26"/>
    <p:sldId id="1063" r:id="rId27"/>
    <p:sldId id="1064" r:id="rId28"/>
    <p:sldId id="1065" r:id="rId29"/>
    <p:sldId id="1066" r:id="rId30"/>
    <p:sldId id="1070" r:id="rId31"/>
    <p:sldId id="1071" r:id="rId32"/>
    <p:sldId id="1078" r:id="rId33"/>
    <p:sldId id="1079" r:id="rId34"/>
    <p:sldId id="1081" r:id="rId35"/>
    <p:sldId id="1082" r:id="rId36"/>
    <p:sldId id="1083" r:id="rId37"/>
    <p:sldId id="1084" r:id="rId38"/>
    <p:sldId id="922" r:id="rId39"/>
  </p:sldIdLst>
  <p:sldSz cx="12192000" cy="6858000"/>
  <p:notesSz cx="6797675" cy="9928225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 Yonggang (Prof)" initials="WY(" lastIdx="2" clrIdx="0">
    <p:extLst>
      <p:ext uri="{19B8F6BF-5375-455C-9EA6-DF929625EA0E}">
        <p15:presenceInfo xmlns:p15="http://schemas.microsoft.com/office/powerpoint/2012/main" userId="S::ygwen@staff.main.ntu.edu.sg::5cc80b00-4011-4e05-b8f2-bd12d287b2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66FF"/>
    <a:srgbClr val="0099FF"/>
    <a:srgbClr val="FF3300"/>
    <a:srgbClr val="6699FF"/>
    <a:srgbClr val="FF7F0E"/>
    <a:srgbClr val="1F77B4"/>
    <a:srgbClr val="FFFFFF"/>
    <a:srgbClr val="DBE8FD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78" autoAdjust="0"/>
    <p:restoredTop sz="93362" autoAdjust="0"/>
  </p:normalViewPr>
  <p:slideViewPr>
    <p:cSldViewPr snapToGrid="0" snapToObjects="1">
      <p:cViewPr varScale="1">
        <p:scale>
          <a:sx n="114" d="100"/>
          <a:sy n="114" d="100"/>
        </p:scale>
        <p:origin x="192" y="184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 varScale="1">
      <p:scale>
        <a:sx n="100" d="100"/>
        <a:sy n="100" d="100"/>
      </p:scale>
      <p:origin x="0" y="-516"/>
    </p:cViewPr>
  </p:sorterViewPr>
  <p:notesViewPr>
    <p:cSldViewPr snapToGrid="0" snapToObjects="1">
      <p:cViewPr>
        <p:scale>
          <a:sx n="70" d="100"/>
          <a:sy n="70" d="100"/>
        </p:scale>
        <p:origin x="2556" y="-3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2693" tIns="46346" rIns="92693" bIns="46346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2693" tIns="46346" rIns="92693" bIns="46346" rtlCol="0"/>
          <a:lstStyle>
            <a:lvl1pPr algn="r">
              <a:defRPr sz="1200"/>
            </a:lvl1pPr>
          </a:lstStyle>
          <a:p>
            <a:fld id="{B1EFC5B3-379E-EF40-A0D2-38E640436CC2}" type="datetimeFigureOut">
              <a:rPr lang="en-US" smtClean="0">
                <a:latin typeface="Arial"/>
              </a:rPr>
              <a:pPr/>
              <a:t>2/20/25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2693" tIns="46346" rIns="92693" bIns="46346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</p:spPr>
        <p:txBody>
          <a:bodyPr vert="horz" lIns="92693" tIns="46346" rIns="92693" bIns="46346" rtlCol="0" anchor="b"/>
          <a:lstStyle>
            <a:lvl1pPr algn="r">
              <a:defRPr sz="1200"/>
            </a:lvl1pPr>
          </a:lstStyle>
          <a:p>
            <a:fld id="{5A029101-7F9C-2D47-B95D-7561785BF174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17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2693" tIns="46346" rIns="92693" bIns="463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2693" tIns="46346" rIns="92693" bIns="46346" rtlCol="0"/>
          <a:lstStyle>
            <a:lvl1pPr algn="r">
              <a:defRPr sz="1200"/>
            </a:lvl1pPr>
          </a:lstStyle>
          <a:p>
            <a:fld id="{0D9388F9-BBE0-4140-B117-E6645BD5AD37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93" tIns="46346" rIns="92693" bIns="463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9" y="4777960"/>
            <a:ext cx="5438140" cy="3909239"/>
          </a:xfrm>
          <a:prstGeom prst="rect">
            <a:avLst/>
          </a:prstGeom>
        </p:spPr>
        <p:txBody>
          <a:bodyPr vert="horz" lIns="92693" tIns="46346" rIns="92693" bIns="463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2693" tIns="46346" rIns="92693" bIns="463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2693" tIns="46346" rIns="92693" bIns="46346" rtlCol="0" anchor="b"/>
          <a:lstStyle>
            <a:lvl1pPr algn="r">
              <a:defRPr sz="1200"/>
            </a:lvl1pPr>
          </a:lstStyle>
          <a:p>
            <a:fld id="{4D85330D-2017-4CFB-B1F9-CC063122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61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54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5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5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03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3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84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A4930-5727-B389-CD57-F1989E3F1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FC9A8-6BFB-750E-FEB0-2F204D18F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1BA29-ACDD-671F-8554-810FE755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7FCE6-7C2E-C07A-B2ED-FA517A440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94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C121E-884D-2F85-D7A6-9FC196F0E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61120-B5A6-0F16-D71C-A2F1F94F9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7A3B8-0168-B8C4-1074-E371D81AF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492BD-8FAC-9723-33E3-3B76BF985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33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952BC-8F2C-22A7-95F4-41D978BC2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6B11C-B128-A6B6-CB5F-8E46F3B45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2577A-6F20-A05C-1A3D-938247F84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A01A5-8F9A-5F27-2818-8DD76DA93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4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6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2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4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54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46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96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81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AE8D5-05BC-B393-F865-A0E69414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29727-E9D3-5214-9511-3F36DF193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67933-5E44-0384-29BB-B02653363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FBE0-6863-55DE-A4B6-3032914A7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64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0D3E1-3248-7F04-1AF0-87B8FC794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E0D1B-A73C-AE12-70F6-3B16EB42F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A2A7E-1DB3-368C-3D29-C418F70A5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9CD31-19AE-AF94-072B-DB4D2942AA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3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D74DE-354D-2736-ED64-C5454BD7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5D562-2FF0-0F79-17F8-ED55BA0B1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AB55A5-E281-7C01-3045-6EA8B7BDA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6C4D8-4EFE-DD95-40E0-E85134081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28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713BA-B654-4949-8EE0-73513A519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9C124-AD19-822B-89E1-468E4B033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C9D2D-6C0B-50B6-D275-0977EAD1D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86761-F2D3-9596-3AF6-6B65B7308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7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2BB25-FAED-B379-CE92-2CC40EF57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66687-C506-376C-FF02-79A8BF902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0123F6-5CBD-EE18-0D3C-E750218C1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D433-802E-9B68-29BF-19987605E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2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57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624F0-D7B3-087B-D9C4-C3A128A53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6D5FB-0F17-2D2C-640D-F13F58276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EEDF2-98DB-018E-B6DC-0DAA29C52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FC7C4-5529-AE43-387F-7B2630D2F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1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Thanks you. Welcome to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5330D-2017-4CFB-B1F9-CC0631223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8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0D95B-9FE2-9941-427D-CE3F383D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F26E1-8840-12C0-F63D-4C3064956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B20760-AFCA-2193-C152-FBD889561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09AB3-C40B-2A33-C087-B68051266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50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8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1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9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330D-2017-4CFB-B1F9-CC0631223C7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8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CC54-6F43-475E-823D-75C8B6927884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414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D30C7-0CA8-47AF-A68D-A9B5BA6F6E16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203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266B-DC0E-4EC9-A028-34AC93B252C9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89A-2424-491B-96EC-E814A7A414CC}" type="datetime1">
              <a:rPr lang="en-US" smtClean="0"/>
              <a:t>2/20/25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926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41F0C-E3D2-4534-B926-C1A66A7891F2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2749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87AC-279A-4520-BCDB-55A695AF8B7B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1296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310C-0978-4A6E-9AC5-44DBF8C74C17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3030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B83F-9250-4EBF-9DFA-4E771B603D86}" type="datetime1">
              <a:rPr lang="en-US" smtClean="0"/>
              <a:t>2/20/25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9652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C7EA-E5CF-4A86-80FA-7396817548F7}" type="datetime1">
              <a:rPr lang="en-US" smtClean="0"/>
              <a:t>2/20/25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7212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A2E1-A03F-4CAA-8837-EA76C72219D9}" type="datetime1">
              <a:rPr lang="en-US" smtClean="0"/>
              <a:t>2/20/25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4957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AB6E-D069-4290-A552-2770BF4B268C}" type="datetime1">
              <a:rPr lang="en-US" smtClean="0"/>
              <a:t>2/20/25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58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0CF4-2BAC-4FFC-9D9C-E1261D85923D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13927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7E37-94CF-4155-9856-7024764E047F}" type="datetime1">
              <a:rPr lang="en-US" smtClean="0"/>
              <a:t>2/20/25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3195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99CF-0AA4-4334-9EC0-3EB11CBFED9F}" type="datetime1">
              <a:rPr lang="en-US" smtClean="0"/>
              <a:t>2/20/25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4948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52307-A46A-4D70-B4D1-E30E1970BB7B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9594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35C7-EBDE-469A-A42D-CD6E88158C75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50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F6CF-AC4D-4FD1-9260-3018B54EF099}" type="datetime1">
              <a:rPr lang="en-US" smtClean="0"/>
              <a:t>2/20/25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6494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339F-0532-4EF2-989D-F0E6A4B49ADE}" type="datetime1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6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EF04-56B1-4099-A97B-F7C22D6E4CAC}" type="datetime1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23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ED80-46C5-4744-A115-73C8F983DCDB}" type="datetime1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85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573C-4B7D-45E0-AA6B-CC3907240A1F}" type="datetime1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02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499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94757"/>
            <a:ext cx="5386917" cy="362841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85499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94757"/>
            <a:ext cx="5389033" cy="362841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457C6-5DBD-4FF3-80C7-2409DA4721D4}" type="datetime1">
              <a:rPr lang="en-US" smtClean="0"/>
              <a:t>2/20/25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5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D626A-BCEB-4DEE-813C-7BD2A131E52B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1108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9B6F-7B35-4C1D-BD4E-30FA35CBF458}" type="datetime1">
              <a:rPr lang="en-US" smtClean="0"/>
              <a:t>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06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E3BC1-7017-4C25-9407-71E2D7D3226E}" type="datetime1">
              <a:rPr lang="en-US" smtClean="0"/>
              <a:t>2/20/25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32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78861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88620"/>
            <a:ext cx="6815667" cy="539820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125147"/>
            <a:ext cx="4011084" cy="406167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9000-98BB-43D0-BF9B-C334F99263A3}" type="datetime1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61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E78-1805-49FD-8710-C9BB100A4BE3}" type="datetime1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13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339F-0532-4EF2-989D-F0E6A4B49ADE}" type="datetime1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18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EF04-56B1-4099-A97B-F7C22D6E4CAC}" type="datetime1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3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6ED80-46C5-4744-A115-73C8F983DCDB}" type="datetime1">
              <a:rPr lang="en-US" smtClean="0"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17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573C-4B7D-45E0-AA6B-CC3907240A1F}" type="datetime1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30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499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94757"/>
            <a:ext cx="5386917" cy="362841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85499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94757"/>
            <a:ext cx="5389033" cy="362841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457C6-5DBD-4FF3-80C7-2409DA4721D4}" type="datetime1">
              <a:rPr lang="en-US" smtClean="0"/>
              <a:t>2/20/25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27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9B6F-7B35-4C1D-BD4E-30FA35CBF458}" type="datetime1">
              <a:rPr lang="en-US" smtClean="0"/>
              <a:t>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8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C8C8-CD6E-4F3B-810F-F551C68C9D83}" type="datetime1">
              <a:rPr lang="en-US" smtClean="0"/>
              <a:t>2/20/25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3499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E3BC1-7017-4C25-9407-71E2D7D3226E}" type="datetime1">
              <a:rPr lang="en-US" smtClean="0"/>
              <a:t>2/20/25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84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78861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88620"/>
            <a:ext cx="6815667" cy="539820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125147"/>
            <a:ext cx="4011084" cy="406167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9000-98BB-43D0-BF9B-C334F99263A3}" type="datetime1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14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E78-1805-49FD-8710-C9BB100A4BE3}" type="datetime1">
              <a:rPr lang="en-US" smtClean="0"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9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77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35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61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0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499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94757"/>
            <a:ext cx="5386917" cy="362841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85499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94757"/>
            <a:ext cx="5389033" cy="362841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5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05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7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A6D2-415F-4AC5-AD07-6D570EA099DF}" type="datetime1">
              <a:rPr lang="en-US" smtClean="0"/>
              <a:t>2/20/25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429033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78861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88620"/>
            <a:ext cx="6815667" cy="539820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125147"/>
            <a:ext cx="4011084" cy="406167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94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4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0D81-95F4-41A8-B1DD-376A08E87029}" type="datetime1">
              <a:rPr lang="en-US" smtClean="0"/>
              <a:t>2/20/25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402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0D29-91B8-4130-9A62-EC8D73D167C6}" type="datetime1">
              <a:rPr lang="en-US" smtClean="0"/>
              <a:t>2/20/25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165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8D43-3DF0-4021-A847-40BD6C99B08B}" type="datetime1">
              <a:rPr lang="en-US" smtClean="0"/>
              <a:t>2/20/25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62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6435-8490-4462-9D73-3817A9919F81}" type="datetime1">
              <a:rPr lang="en-US" smtClean="0"/>
              <a:t>2/20/25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NTU-Restricted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46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13AE-3D76-417E-8167-9B40C9F92729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79202-6679-4E19-9E75-FCA41FB7A6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804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DD16F-D522-409C-980D-B3D110925DFA}" type="datetime1">
              <a:rPr lang="en-US" smtClean="0"/>
              <a:t>2/20/25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SG"/>
              <a:t>NTU-Restricted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E68F3-95E9-4F3C-8038-74555B8C5DE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6866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636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89195"/>
            <a:ext cx="109728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81537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9E4DDBE-2EF3-4B44-BD96-81A54229E800}" type="datetime1">
              <a:rPr lang="en-US" smtClean="0"/>
              <a:t>2/20/25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81537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r>
              <a:rPr lang="en-US"/>
              <a:t>NTU-Restricted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81537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6255"/>
            <a:ext cx="12192000" cy="3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636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89195"/>
            <a:ext cx="109728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81537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9E4DDBE-2EF3-4B44-BD96-81A54229E800}" type="datetime1">
              <a:rPr lang="en-US" smtClean="0"/>
              <a:t>2/20/25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81537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r>
              <a:rPr lang="en-US"/>
              <a:t>NTU-Restricted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81537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6255"/>
            <a:ext cx="12192000" cy="3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5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636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89195"/>
            <a:ext cx="109728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7016"/>
            <a:ext cx="12192000" cy="381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15076"/>
            <a:ext cx="6477363" cy="365125"/>
          </a:xfrm>
          <a:prstGeom prst="rect">
            <a:avLst/>
          </a:prstGeom>
        </p:spPr>
        <p:txBody>
          <a:bodyPr vert="horz" wrap="none" lIns="91440" tIns="45720" rIns="91440" bIns="0" rtlCol="0" anchor="t" anchorCtr="0">
            <a:normAutofit/>
          </a:bodyPr>
          <a:lstStyle>
            <a:lvl1pPr algn="ctr">
              <a:defRPr sz="1200">
                <a:solidFill>
                  <a:srgbClr val="FFFFFF"/>
                </a:solidFill>
                <a:latin typeface="Arial"/>
              </a:defRPr>
            </a:lvl1pPr>
          </a:lstStyle>
          <a:p>
            <a:endParaRPr lang="en-US" sz="133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2963" y="6515076"/>
            <a:ext cx="939437" cy="365125"/>
          </a:xfrm>
          <a:prstGeom prst="rect">
            <a:avLst/>
          </a:prstGeom>
        </p:spPr>
        <p:txBody>
          <a:bodyPr vert="horz" wrap="none" lIns="91440" tIns="45720" rIns="91440" bIns="0" rtlCol="0" anchor="t" anchorCtr="0">
            <a:normAutofit/>
          </a:bodyPr>
          <a:lstStyle>
            <a:lvl1pPr algn="r">
              <a:defRPr sz="1067" baseline="0">
                <a:solidFill>
                  <a:srgbClr val="FFFFFF"/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6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2.xml"/><Relationship Id="rId5" Type="http://schemas.openxmlformats.org/officeDocument/2006/relationships/image" Target="../media/image14.tm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5.xml"/><Relationship Id="rId4" Type="http://schemas.openxmlformats.org/officeDocument/2006/relationships/image" Target="../media/image1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arxiv.org/pdf/2307.1504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hyperlink" Target="https://arxiv.org/pdf/2307.1504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0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openxmlformats.org/officeDocument/2006/relationships/hyperlink" Target="https://arxiv.org/pdf/2407.0429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8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9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Relationship Id="rId5" Type="http://schemas.openxmlformats.org/officeDocument/2006/relationships/hyperlink" Target="https://arxiv.org/pdf/2407.04295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418" y="1652590"/>
            <a:ext cx="11573164" cy="2259805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Jailbreaking Large Language Models – </a:t>
            </a:r>
            <a:b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Attacks and Defenses</a:t>
            </a:r>
            <a:endParaRPr lang="en-US" sz="4000" b="1" dirty="0">
              <a:solidFill>
                <a:srgbClr val="D5E04D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0745D810-8C30-88A5-B364-6836F8C59B00}"/>
              </a:ext>
            </a:extLst>
          </p:cNvPr>
          <p:cNvSpPr txBox="1">
            <a:spLocks/>
          </p:cNvSpPr>
          <p:nvPr/>
        </p:nvSpPr>
        <p:spPr>
          <a:xfrm>
            <a:off x="1251527" y="5332613"/>
            <a:ext cx="9688946" cy="1246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09585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1219170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82875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Gelei Deng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Nanyang Technological University, Singapore</a:t>
            </a:r>
          </a:p>
        </p:txBody>
      </p:sp>
    </p:spTree>
    <p:extLst>
      <p:ext uri="{BB962C8B-B14F-4D97-AF65-F5344CB8AC3E}">
        <p14:creationId xmlns:p14="http://schemas.microsoft.com/office/powerpoint/2010/main" val="189798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400" y="1252957"/>
            <a:ext cx="114771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Conclusion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SG" sz="2400" b="1" dirty="0"/>
              <a:t>Bing Chat </a:t>
            </a:r>
            <a:r>
              <a:rPr lang="en-SG" sz="2400" dirty="0"/>
              <a:t>and </a:t>
            </a:r>
            <a:r>
              <a:rPr lang="en-SG" sz="2400" b="1" dirty="0"/>
              <a:t>Bard</a:t>
            </a:r>
            <a:r>
              <a:rPr lang="en-SG" sz="2400" dirty="0"/>
              <a:t> likely conduct checks on the </a:t>
            </a:r>
            <a:r>
              <a:rPr lang="en-SG" sz="2400" b="1" dirty="0">
                <a:solidFill>
                  <a:srgbClr val="FF0000"/>
                </a:solidFill>
              </a:rPr>
              <a:t>model generation results</a:t>
            </a:r>
            <a:r>
              <a:rPr lang="en-SG" sz="2400" dirty="0"/>
              <a:t>, rather than on </a:t>
            </a:r>
            <a:r>
              <a:rPr lang="en-SG" sz="2400" b="1" dirty="0">
                <a:solidFill>
                  <a:srgbClr val="FF0000"/>
                </a:solidFill>
              </a:rPr>
              <a:t>input prompts</a:t>
            </a:r>
            <a:r>
              <a:rPr lang="en-SG" sz="2400" dirty="0"/>
              <a:t>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SG" sz="2400" b="1" dirty="0"/>
              <a:t>Bing Chat </a:t>
            </a:r>
            <a:r>
              <a:rPr lang="en-SG" sz="2400" dirty="0"/>
              <a:t>and </a:t>
            </a:r>
            <a:r>
              <a:rPr lang="en-SG" sz="2400" b="1" dirty="0"/>
              <a:t>Bard</a:t>
            </a:r>
            <a:r>
              <a:rPr lang="en-SG" sz="2400" dirty="0"/>
              <a:t> seem to implement </a:t>
            </a:r>
            <a:r>
              <a:rPr lang="en-SG" sz="2400" b="1" dirty="0">
                <a:solidFill>
                  <a:srgbClr val="FF0000"/>
                </a:solidFill>
              </a:rPr>
              <a:t>dynamic monitoring </a:t>
            </a:r>
            <a:r>
              <a:rPr lang="en-SG" sz="2400" dirty="0"/>
              <a:t>to supervise content generation for policy compliance throughout the generation process.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SG" sz="2400" dirty="0"/>
              <a:t>The content filtering strategies utilized by </a:t>
            </a:r>
            <a:r>
              <a:rPr lang="en-SG" sz="2400" b="1" dirty="0"/>
              <a:t>Bing Chat </a:t>
            </a:r>
            <a:r>
              <a:rPr lang="en-SG" sz="2400" dirty="0"/>
              <a:t>and </a:t>
            </a:r>
            <a:r>
              <a:rPr lang="en-SG" sz="2400" b="1" dirty="0"/>
              <a:t>Bard</a:t>
            </a:r>
            <a:r>
              <a:rPr lang="en-SG" sz="2400" dirty="0"/>
              <a:t> demonstrate capabilities for both </a:t>
            </a:r>
            <a:r>
              <a:rPr lang="en-SG" sz="2400" b="1" dirty="0">
                <a:solidFill>
                  <a:srgbClr val="FF0000"/>
                </a:solidFill>
              </a:rPr>
              <a:t>keyword matching </a:t>
            </a:r>
            <a:r>
              <a:rPr lang="en-SG" sz="2400" dirty="0"/>
              <a:t>and </a:t>
            </a:r>
            <a:r>
              <a:rPr lang="en-SG" sz="2400" b="1" dirty="0">
                <a:solidFill>
                  <a:srgbClr val="FF0000"/>
                </a:solidFill>
              </a:rPr>
              <a:t>semantic analysis</a:t>
            </a:r>
            <a:r>
              <a:rPr lang="en-SG" sz="2400" dirty="0"/>
              <a:t>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Testing Results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09AD74E-EE39-EE9E-F54C-0EE1EAE611B2}"/>
              </a:ext>
            </a:extLst>
          </p:cNvPr>
          <p:cNvSpPr txBox="1"/>
          <p:nvPr/>
        </p:nvSpPr>
        <p:spPr>
          <a:xfrm>
            <a:off x="230399" y="4073272"/>
            <a:ext cx="114771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Takeaway for jailbreak generation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We can use malicious keywords in input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Need to bypass output keyword filtering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25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400" y="1252957"/>
            <a:ext cx="11563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Key insight: Build an LLM to capture the key patterns and automatically generate successful jailbreak prompts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u="sng" dirty="0"/>
              <a:t>Dataset building and augmentation</a:t>
            </a:r>
            <a:r>
              <a:rPr lang="en-US" sz="2400" dirty="0"/>
              <a:t>: manually generate workable jailbreak prompts.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u="sng" dirty="0"/>
              <a:t>Continuous pre-training and task tuning</a:t>
            </a:r>
            <a:r>
              <a:rPr lang="en-US" sz="2400" dirty="0"/>
              <a:t>: teach the LLM about jailbreaking.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u="sng" dirty="0"/>
              <a:t>Reward ranked fine tuning</a:t>
            </a:r>
            <a:r>
              <a:rPr lang="en-US" sz="2400" dirty="0"/>
              <a:t>: Use Reinforcement Learning with Human Feedback (</a:t>
            </a:r>
            <a:r>
              <a:rPr lang="en-US" sz="2400" b="1" dirty="0"/>
              <a:t>RLHF</a:t>
            </a:r>
            <a:r>
              <a:rPr lang="en-US" sz="2400" dirty="0"/>
              <a:t>) to refine the model and generate high-quality jailbreak prompts.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sz="3100" b="1" dirty="0">
                <a:solidFill>
                  <a:srgbClr val="181C62"/>
                </a:solidFill>
                <a:latin typeface="Century Gothic"/>
              </a:rPr>
              <a:t>MasterKey: </a:t>
            </a:r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An Automatic Jailbreak Generation Framework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2" name="Picture 2">
            <a:extLst>
              <a:ext uri="{FF2B5EF4-FFF2-40B4-BE49-F238E27FC236}">
                <a16:creationId xmlns:a16="http://schemas.microsoft.com/office/drawing/2014/main" id="{0E637A00-1F2F-9077-0983-6F05AAFF2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36"/>
          <a:stretch/>
        </p:blipFill>
        <p:spPr bwMode="auto">
          <a:xfrm>
            <a:off x="3001015" y="3686182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72193-41D7-7548-9672-9E1591E4F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4" b="42244"/>
          <a:stretch/>
        </p:blipFill>
        <p:spPr bwMode="auto">
          <a:xfrm>
            <a:off x="2999611" y="4590661"/>
            <a:ext cx="6756269" cy="8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180C4-DED9-F361-D328-18A77B92C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2" b="12425"/>
          <a:stretch/>
        </p:blipFill>
        <p:spPr bwMode="auto">
          <a:xfrm>
            <a:off x="2998207" y="5429826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59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400" y="1252957"/>
            <a:ext cx="115634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Dataset building and augmentation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Existing jailbreak dataset is primary for ChatGPT. We change specific terms to general expressions (e.g., ChatGPT -&gt; you, OpenAI -&gt; developer)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Existing jailbreak has limited size. We use ChatGPT </a:t>
            </a:r>
          </a:p>
          <a:p>
            <a:pPr lvl="1"/>
            <a:r>
              <a:rPr lang="en-US" sz="2400" dirty="0"/>
              <a:t>        to create versions of prompts.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sz="3100" b="1" dirty="0">
                <a:solidFill>
                  <a:srgbClr val="181C62"/>
                </a:solidFill>
                <a:latin typeface="Century Gothic"/>
              </a:rPr>
              <a:t>MasterKey: </a:t>
            </a:r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An Automatic Jailbreak Generation Framework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2" name="Picture 2">
            <a:extLst>
              <a:ext uri="{FF2B5EF4-FFF2-40B4-BE49-F238E27FC236}">
                <a16:creationId xmlns:a16="http://schemas.microsoft.com/office/drawing/2014/main" id="{0E637A00-1F2F-9077-0983-6F05AAFF2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36"/>
          <a:stretch/>
        </p:blipFill>
        <p:spPr bwMode="auto">
          <a:xfrm>
            <a:off x="3001015" y="3686182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72193-41D7-7548-9672-9E1591E4F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4" b="42244"/>
          <a:stretch/>
        </p:blipFill>
        <p:spPr bwMode="auto">
          <a:xfrm>
            <a:off x="2999611" y="4590661"/>
            <a:ext cx="6756269" cy="8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180C4-DED9-F361-D328-18A77B92C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2" b="12425"/>
          <a:stretch/>
        </p:blipFill>
        <p:spPr bwMode="auto">
          <a:xfrm>
            <a:off x="2998207" y="5429826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9BF72359-C5DC-38D0-7F5E-F02AAFDDC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21" y="2468674"/>
            <a:ext cx="4233679" cy="1056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47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400" y="1252957"/>
            <a:ext cx="11740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Continuous Pre-training and Task Tuning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i="1" dirty="0"/>
              <a:t>Continuous Pre-training</a:t>
            </a:r>
            <a:r>
              <a:rPr lang="en-US" sz="2400" dirty="0"/>
              <a:t>: utilizing the jailbreak dataset, we feed the model a sentence and prompt it to predict or complete the next one.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i="1" dirty="0"/>
              <a:t>Task Tuning</a:t>
            </a:r>
            <a:r>
              <a:rPr lang="en-US" sz="2400" dirty="0"/>
              <a:t>: formulate a dataset incorporating the original jailbreak prompt and its rephrased version. We fine-tune the model to not just understand but also efficiently execute the text-style transfer task.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sz="3100" b="1" dirty="0">
                <a:solidFill>
                  <a:srgbClr val="181C62"/>
                </a:solidFill>
                <a:latin typeface="Century Gothic"/>
              </a:rPr>
              <a:t>MasterKey: </a:t>
            </a:r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An Automatic Jailbreak Generation Framework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2" name="Picture 2">
            <a:extLst>
              <a:ext uri="{FF2B5EF4-FFF2-40B4-BE49-F238E27FC236}">
                <a16:creationId xmlns:a16="http://schemas.microsoft.com/office/drawing/2014/main" id="{0E637A00-1F2F-9077-0983-6F05AAFF2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36"/>
          <a:stretch/>
        </p:blipFill>
        <p:spPr bwMode="auto">
          <a:xfrm>
            <a:off x="3001015" y="3686182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72193-41D7-7548-9672-9E1591E4F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4" b="42244"/>
          <a:stretch/>
        </p:blipFill>
        <p:spPr bwMode="auto">
          <a:xfrm>
            <a:off x="2999611" y="4590661"/>
            <a:ext cx="6756269" cy="8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180C4-DED9-F361-D328-18A77B92C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2" b="12425"/>
          <a:stretch/>
        </p:blipFill>
        <p:spPr bwMode="auto">
          <a:xfrm>
            <a:off x="2998207" y="5429826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889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D28945-1C7D-B64F-7540-9FF0A42CD5BD}"/>
                  </a:ext>
                </a:extLst>
              </p:cNvPr>
              <p:cNvSpPr txBox="1"/>
              <p:nvPr/>
            </p:nvSpPr>
            <p:spPr>
              <a:xfrm>
                <a:off x="230399" y="1252957"/>
                <a:ext cx="11880735" cy="1866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Reward Ranked Fine Tuning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Apply a ranking system to instruct the LLM to generate high-quality rephrased prompts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Establish a reward function to evaluate the quality of rephrased jailbreak prompts.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Reward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JailbreakSuccess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D28945-1C7D-B64F-7540-9FF0A42CD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99" y="1252957"/>
                <a:ext cx="11880735" cy="1866665"/>
              </a:xfrm>
              <a:prstGeom prst="rect">
                <a:avLst/>
              </a:prstGeom>
              <a:blipFill>
                <a:blip r:embed="rId4"/>
                <a:stretch>
                  <a:fillRect l="-924" t="-3268" r="-61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sz="3100" b="1" dirty="0">
                <a:solidFill>
                  <a:srgbClr val="181C62"/>
                </a:solidFill>
                <a:latin typeface="Century Gothic"/>
              </a:rPr>
              <a:t>MasterKey: </a:t>
            </a:r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An Automatic Jailbreak Generation Framework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2" name="Picture 2">
            <a:extLst>
              <a:ext uri="{FF2B5EF4-FFF2-40B4-BE49-F238E27FC236}">
                <a16:creationId xmlns:a16="http://schemas.microsoft.com/office/drawing/2014/main" id="{0E637A00-1F2F-9077-0983-6F05AAFF2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36"/>
          <a:stretch/>
        </p:blipFill>
        <p:spPr bwMode="auto">
          <a:xfrm>
            <a:off x="3001015" y="3686182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72193-41D7-7548-9672-9E1591E4F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4" b="42244"/>
          <a:stretch/>
        </p:blipFill>
        <p:spPr bwMode="auto">
          <a:xfrm>
            <a:off x="2999611" y="4590661"/>
            <a:ext cx="6756269" cy="8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180C4-DED9-F361-D328-18A77B92C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2" b="12425"/>
          <a:stretch/>
        </p:blipFill>
        <p:spPr bwMode="auto">
          <a:xfrm>
            <a:off x="2998207" y="5429826"/>
            <a:ext cx="6756269" cy="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88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400" y="1252957"/>
            <a:ext cx="63196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Compare MasterKey with LLMs that simply rewrite the workable jailbreak prompts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MasterKey attacks GPT3.5, GPT4, Bard and Bing Chat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MasterKey achieve </a:t>
            </a:r>
            <a:r>
              <a:rPr lang="en-US" sz="2800" b="1" dirty="0">
                <a:solidFill>
                  <a:srgbClr val="FF0000"/>
                </a:solidFill>
              </a:rPr>
              <a:t>consistent, high attack success rate</a:t>
            </a:r>
            <a:r>
              <a:rPr lang="en-US" sz="2800" b="1" dirty="0"/>
              <a:t> with automatically generated jailbreak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Evaluation of </a:t>
            </a:r>
            <a:r>
              <a:rPr lang="en-US" sz="3100" b="1" dirty="0">
                <a:solidFill>
                  <a:srgbClr val="181C62"/>
                </a:solidFill>
                <a:latin typeface="Century Gothic"/>
              </a:rPr>
              <a:t>MasterKey</a:t>
            </a:r>
            <a:endParaRPr lang="en-US" altLang="zh-CN" sz="3100" b="1" dirty="0">
              <a:solidFill>
                <a:srgbClr val="181C62"/>
              </a:solidFill>
              <a:latin typeface="Century Gothic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table of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C82A4E46-2ECF-5E0F-E8E4-AB9323E78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903" y="1763486"/>
            <a:ext cx="5536389" cy="3620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960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65168-D854-564F-D40E-36F5B07F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EEE78-A219-9947-5FB3-243A15F4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198CDEE8-F86E-D185-47A6-6C05675271D4}"/>
              </a:ext>
            </a:extLst>
          </p:cNvPr>
          <p:cNvSpPr txBox="1"/>
          <p:nvPr/>
        </p:nvSpPr>
        <p:spPr>
          <a:xfrm>
            <a:off x="535577" y="1385829"/>
            <a:ext cx="10782504" cy="27084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/>
              <a:t>Discussion - White-box Jailbreak Approaches:  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Universal and Transferable Adversarial Attacks on Aligned Language Models</a:t>
            </a:r>
            <a:endParaRPr lang="en-US" sz="4400" b="1" dirty="0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10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155D-D8FB-51C6-0B81-9D80CB1FE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025AB-232C-E0B0-F47F-C4E6D26D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6C82D3-442C-4510-A91F-236A401C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White-box Based Attack Example - GCG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788D516-C299-4F93-BB83-7B8B0C02C69E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C6353BD-81EA-06B3-C5CD-53825067D0C3}"/>
              </a:ext>
            </a:extLst>
          </p:cNvPr>
          <p:cNvSpPr txBox="1"/>
          <p:nvPr/>
        </p:nvSpPr>
        <p:spPr>
          <a:xfrm>
            <a:off x="999863" y="6095912"/>
            <a:ext cx="11582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*Universal and Transferable Adversarial Attacks on Aligned Language Models, </a:t>
            </a:r>
            <a:r>
              <a:rPr lang="en-US" sz="1400" dirty="0">
                <a:hlinkClick r:id="rId4"/>
              </a:rPr>
              <a:t>https://arxiv.org/pdf/2307.15043</a:t>
            </a:r>
            <a:endParaRPr 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8E4F1-2807-4915-9ABC-B113B8431867}"/>
              </a:ext>
            </a:extLst>
          </p:cNvPr>
          <p:cNvSpPr txBox="1"/>
          <p:nvPr/>
        </p:nvSpPr>
        <p:spPr>
          <a:xfrm>
            <a:off x="230399" y="1252957"/>
            <a:ext cx="110526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Key concept: producing affirmative response through </a:t>
            </a:r>
            <a:r>
              <a:rPr lang="en-US" sz="2800" b="1" dirty="0">
                <a:solidFill>
                  <a:srgbClr val="FF0000"/>
                </a:solidFill>
              </a:rPr>
              <a:t>adversarial suffix</a:t>
            </a:r>
            <a:endParaRPr lang="en-US" sz="28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1F8F3C-25A1-B389-5753-7CF9D7341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702809"/>
            <a:ext cx="7772400" cy="12873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01BB0-EB45-2038-3B17-6BEDDAD5056D}"/>
              </a:ext>
            </a:extLst>
          </p:cNvPr>
          <p:cNvSpPr txBox="1"/>
          <p:nvPr/>
        </p:nvSpPr>
        <p:spPr>
          <a:xfrm>
            <a:off x="230399" y="2944319"/>
            <a:ext cx="110526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Identify adversarial suffix through gradient-based 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Given a malicious question and a target affirmative response, search for suffix with lower loss.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It is observed that the adversarial suffix is </a:t>
            </a:r>
            <a:r>
              <a:rPr lang="en-US" sz="2000" b="1" dirty="0">
                <a:solidFill>
                  <a:srgbClr val="FF0000"/>
                </a:solidFill>
              </a:rPr>
              <a:t>transferable</a:t>
            </a:r>
            <a:r>
              <a:rPr lang="en-US" sz="2000" b="1" dirty="0"/>
              <a:t>.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EA1161-7C5F-B7B0-DC14-0D8C752CD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12" y="4113938"/>
            <a:ext cx="5495693" cy="1751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6F3D1-B63F-C91C-40DC-9B603F501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161" y="4204394"/>
            <a:ext cx="5530938" cy="1662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67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A0E6C-199A-3DD5-7EED-3CB94DC88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E03B2-1EB1-9DBA-E379-B703632D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523E7E-F003-5573-68B8-BEBAD0FC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White-box Based Attack Example - GCG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5FFBABA-2D1A-A341-6521-35423E930691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27774F-50CE-78A1-EED2-5EC7855F4E2D}"/>
              </a:ext>
            </a:extLst>
          </p:cNvPr>
          <p:cNvSpPr txBox="1"/>
          <p:nvPr/>
        </p:nvSpPr>
        <p:spPr>
          <a:xfrm>
            <a:off x="999863" y="6095912"/>
            <a:ext cx="11582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*Universal and Transferable Adversarial Attacks on Aligned Language Models, </a:t>
            </a:r>
            <a:r>
              <a:rPr lang="en-US" sz="1400" dirty="0">
                <a:hlinkClick r:id="rId4"/>
              </a:rPr>
              <a:t>https://arxiv.org/pdf/2307.15043</a:t>
            </a:r>
            <a:endParaRPr 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60FA9-6518-129A-5D35-1DFB3A801B4F}"/>
              </a:ext>
            </a:extLst>
          </p:cNvPr>
          <p:cNvSpPr txBox="1"/>
          <p:nvPr/>
        </p:nvSpPr>
        <p:spPr>
          <a:xfrm>
            <a:off x="230399" y="1252957"/>
            <a:ext cx="110526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Key concept: producing affirmative response through </a:t>
            </a:r>
            <a:r>
              <a:rPr lang="en-US" sz="2800" b="1" dirty="0">
                <a:solidFill>
                  <a:srgbClr val="FF0000"/>
                </a:solidFill>
              </a:rPr>
              <a:t>adversarial suffix</a:t>
            </a:r>
            <a:endParaRPr lang="en-US" sz="28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9DF29C-1061-F6DF-C762-270B5962E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702809"/>
            <a:ext cx="7772400" cy="12873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E56BE3-C551-C738-CFD4-7C9070D88052}"/>
              </a:ext>
            </a:extLst>
          </p:cNvPr>
          <p:cNvSpPr txBox="1"/>
          <p:nvPr/>
        </p:nvSpPr>
        <p:spPr>
          <a:xfrm>
            <a:off x="230399" y="2944319"/>
            <a:ext cx="110526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The attack results are not explainable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Sample attack outputs</a:t>
            </a:r>
            <a:endParaRPr lang="en-US" sz="2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EFFB4-D9B4-36CB-8F31-956A857CA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802" y="3788997"/>
            <a:ext cx="5998396" cy="872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5A1B4-11D3-46C6-6CBF-D24AE0DCF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717496"/>
            <a:ext cx="7772400" cy="671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B98ED-8122-7BB9-524C-87714A0137C8}"/>
              </a:ext>
            </a:extLst>
          </p:cNvPr>
          <p:cNvSpPr txBox="1"/>
          <p:nvPr/>
        </p:nvSpPr>
        <p:spPr>
          <a:xfrm>
            <a:off x="1378218" y="5522860"/>
            <a:ext cx="87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i="1" dirty="0">
                <a:solidFill>
                  <a:srgbClr val="FF0000"/>
                </a:solidFill>
              </a:rPr>
              <a:t>Jailbreak explainability is one interesting and challenging topic!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F2ED3F3E-CF13-57E2-7A01-5B0D38F2847D}"/>
              </a:ext>
            </a:extLst>
          </p:cNvPr>
          <p:cNvSpPr txBox="1"/>
          <p:nvPr/>
        </p:nvSpPr>
        <p:spPr>
          <a:xfrm>
            <a:off x="1031236" y="1425017"/>
            <a:ext cx="10444162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/>
              <a:t>Pandora: Jailbreak GPTs by Retrieval Augmented Generation Poisoning </a:t>
            </a:r>
            <a:endParaRPr lang="en-US" sz="4400" b="1" dirty="0"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015DF-8F7B-CF4E-83B8-A5437CC526A3}"/>
              </a:ext>
            </a:extLst>
          </p:cNvPr>
          <p:cNvSpPr txBox="1"/>
          <p:nvPr/>
        </p:nvSpPr>
        <p:spPr>
          <a:xfrm>
            <a:off x="216693" y="5930301"/>
            <a:ext cx="11758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+mn-ea"/>
                <a:sym typeface="+mn-lt"/>
              </a:rPr>
              <a:t>Workshop on Artificial Intelligence System with Confidential Computing (AISCC), 2024, </a:t>
            </a:r>
            <a:r>
              <a:rPr lang="en-US" sz="1600" b="1" dirty="0">
                <a:solidFill>
                  <a:srgbClr val="FF0000"/>
                </a:solidFill>
                <a:cs typeface="+mn-ea"/>
                <a:sym typeface="+mn-lt"/>
              </a:rPr>
              <a:t>Distinguished Paper Award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64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399" y="1252957"/>
            <a:ext cx="116161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Overview of Existing Jailbreak Attack Methodologies</a:t>
            </a:r>
          </a:p>
          <a:p>
            <a:endParaRPr lang="en-US" sz="2800" b="1" dirty="0"/>
          </a:p>
          <a:p>
            <a:r>
              <a:rPr lang="en-US" altLang="zh-CN" sz="2800" b="1" dirty="0"/>
              <a:t>Investigation of jailbreak vulnerability </a:t>
            </a:r>
            <a:r>
              <a:rPr lang="en-US" sz="2800" b="1" dirty="0"/>
              <a:t>of LLM ecosystems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400" dirty="0" err="1"/>
              <a:t>MasterKey</a:t>
            </a:r>
            <a:r>
              <a:rPr lang="en-SG" sz="2400" dirty="0"/>
              <a:t>: Automated Jailbreak Across Multiple Large Language Model Chatbots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Pandora: Jailbreak GPTs by Retrieval Augmented Generation Poisoning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SG" altLang="zh-CN" sz="3100" b="1" dirty="0">
                <a:solidFill>
                  <a:srgbClr val="181C62"/>
                </a:solidFill>
                <a:latin typeface="Century Gothic"/>
              </a:rPr>
              <a:t>The focus of Today’s Talk</a:t>
            </a:r>
            <a:endParaRPr lang="en-US" altLang="zh-CN" sz="3100" b="1" dirty="0">
              <a:solidFill>
                <a:srgbClr val="181C62"/>
              </a:solidFill>
              <a:latin typeface="Century Gothic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3CF59E-1E9F-35FC-4C9D-B8B8BD1777BA}"/>
              </a:ext>
            </a:extLst>
          </p:cNvPr>
          <p:cNvSpPr txBox="1"/>
          <p:nvPr/>
        </p:nvSpPr>
        <p:spPr>
          <a:xfrm>
            <a:off x="230399" y="3751686"/>
            <a:ext cx="118240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Overview of Existing Jailbreak Defense Methodologies</a:t>
            </a:r>
          </a:p>
          <a:p>
            <a:endParaRPr lang="en-US" sz="2800" b="1" dirty="0"/>
          </a:p>
          <a:p>
            <a:r>
              <a:rPr lang="en-US" sz="2800" b="1" dirty="0"/>
              <a:t>New Strategies to Jailbreak Defense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Enhancing Model Defense Against Jailbreaks with Proactive Safety Reasoning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408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Retrieval Augmented Generation (RAG)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0580DB-ABC5-E7BD-64CE-DE5524B652A9}"/>
              </a:ext>
            </a:extLst>
          </p:cNvPr>
          <p:cNvSpPr txBox="1"/>
          <p:nvPr/>
        </p:nvSpPr>
        <p:spPr>
          <a:xfrm>
            <a:off x="230399" y="1252957"/>
            <a:ext cx="118247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Retrieval Augmented Generation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Extracting data from external resources to enhance the LLM generation process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Database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Internet 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Provide the context to the LLM for content generation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Prompts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Vector Embedding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 representative example: OpenAI GPTs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Available to ChatGPT users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An estimation of 180 million users.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6C58F-66AF-BA59-DB0C-3408E5213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484" y="4167195"/>
            <a:ext cx="5041900" cy="176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1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399" y="1252957"/>
            <a:ext cx="1161616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Motivation: RAGs can be controlled by malicious users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Any users can create RAGs by using the UI provided by OpenAI.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Users can arbitrarily update the prompts and upload additional documents.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Created GPTs can be shared for other people to use. 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Goal: achieve effective jailbreak through controlled RAG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Study the potential impact of “poisoned” RAGs.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 new strategy for jailbreak attack.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Evaluate the outcome and potential impacts.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Motivation and Goals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8A7CDA-845A-3AD7-E6B0-A583A14ACF65}"/>
              </a:ext>
            </a:extLst>
          </p:cNvPr>
          <p:cNvSpPr txBox="1"/>
          <p:nvPr/>
        </p:nvSpPr>
        <p:spPr>
          <a:xfrm>
            <a:off x="4147457" y="293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4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398" y="1252957"/>
            <a:ext cx="119616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Methodology</a:t>
            </a:r>
            <a:r>
              <a:rPr lang="en-US" altLang="zh-CN" sz="2800" b="1" dirty="0"/>
              <a:t>: a 3-step procedure to construct malicious GPTs</a:t>
            </a:r>
            <a:endParaRPr lang="en-US" sz="28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Malicious Content Generation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Malicious Document Creation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Malicious Content Triggering</a:t>
            </a: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Pandora – Jailbreak GPTs by RAG Poisoning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8882579-9234-A751-40C5-56FD1D93A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5"/>
          <a:stretch/>
        </p:blipFill>
        <p:spPr>
          <a:xfrm>
            <a:off x="2733231" y="3489649"/>
            <a:ext cx="2240623" cy="2726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C42A4-8370-2FD6-46CE-0371EF28F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58" r="34715"/>
          <a:stretch/>
        </p:blipFill>
        <p:spPr>
          <a:xfrm>
            <a:off x="4964523" y="3489649"/>
            <a:ext cx="2146042" cy="2726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9ED91-719A-61A3-E21E-7238A79E2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01"/>
          <a:stretch/>
        </p:blipFill>
        <p:spPr>
          <a:xfrm>
            <a:off x="7110565" y="3489649"/>
            <a:ext cx="2353867" cy="2726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151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399" y="1252957"/>
            <a:ext cx="116161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 key is to deceive LLM models such that they are </a:t>
            </a:r>
            <a:r>
              <a:rPr lang="en-US" sz="2800" i="1" u="sng" dirty="0"/>
              <a:t>rephrasing</a:t>
            </a:r>
            <a:r>
              <a:rPr lang="en-US" sz="2800" dirty="0"/>
              <a:t> the malicious contents, instead of generating them directly. 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Pandora – Jailbreak GPTs by RAG Poisoning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6135D6-75E2-E938-7C1D-70168889A8E4}"/>
              </a:ext>
            </a:extLst>
          </p:cNvPr>
          <p:cNvSpPr txBox="1"/>
          <p:nvPr/>
        </p:nvSpPr>
        <p:spPr>
          <a:xfrm>
            <a:off x="230399" y="2481111"/>
            <a:ext cx="89462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A working example:  </a:t>
            </a:r>
            <a:endParaRPr lang="en-US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EB57F-AD0A-DAE1-60D3-0BF1FED35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366" y="2987201"/>
            <a:ext cx="6415666" cy="2984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9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400" y="1252957"/>
            <a:ext cx="1147718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Our attack strategy achieves high success rate on both GPT-3.5 and GPT-4.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 attack is effective across multiple types of  malicious scenarios. However, the effectiveness is affected by the native defense capability of the model.</a:t>
            </a:r>
            <a:endParaRPr lang="en-US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Evaluation and Results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FF8A482-0678-E8D5-0049-82FD8D7E3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842" y="3792071"/>
            <a:ext cx="7568779" cy="2200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79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4F66B-6C5B-FFE3-C6C6-76B84FFB0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C0F9-9703-14C7-F1A4-E2E37E84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58EAED-688F-D207-AA4F-112D4BF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Jailbreak Defense Overview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FD18F5-9025-3D29-8ACE-0217861E436A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13D179C-27F1-F44D-1830-2622B08F4AB1}"/>
              </a:ext>
            </a:extLst>
          </p:cNvPr>
          <p:cNvSpPr txBox="1"/>
          <p:nvPr/>
        </p:nvSpPr>
        <p:spPr>
          <a:xfrm>
            <a:off x="3136251" y="5207298"/>
            <a:ext cx="6149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brief categorization of jailbreak defenses*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92963-DBA2-5B42-F9AC-BB2C6446F97F}"/>
              </a:ext>
            </a:extLst>
          </p:cNvPr>
          <p:cNvSpPr txBox="1"/>
          <p:nvPr/>
        </p:nvSpPr>
        <p:spPr>
          <a:xfrm>
            <a:off x="999863" y="6095912"/>
            <a:ext cx="1158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*Table is borrowed from “</a:t>
            </a:r>
            <a:r>
              <a:rPr lang="en-US" sz="1400" i="1" dirty="0"/>
              <a:t>Jailbreak Attacks and Defenses Against Large Language Models: A Survey</a:t>
            </a:r>
            <a:r>
              <a:rPr lang="en-US" sz="1400" dirty="0"/>
              <a:t>”</a:t>
            </a:r>
            <a:r>
              <a:rPr lang="en-US" sz="1400" i="1" dirty="0"/>
              <a:t>, </a:t>
            </a:r>
            <a:r>
              <a:rPr lang="en-US" sz="1400" i="1" dirty="0">
                <a:hlinkClick r:id="rId4"/>
              </a:rPr>
              <a:t>https://arxiv.org/pdf/2407.04295</a:t>
            </a:r>
            <a:endParaRPr lang="en-US" sz="1400" i="1" dirty="0"/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0E7FD-462C-8381-57D1-6FF1F7ED3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429" y="1294250"/>
            <a:ext cx="9137141" cy="3790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735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1AFB-9015-030F-D684-7EE794649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D7382-AC22-AC6C-CD9E-A0659F83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AD600239-0E23-1D8F-5DA7-A3EE13BE243E}"/>
              </a:ext>
            </a:extLst>
          </p:cNvPr>
          <p:cNvSpPr txBox="1"/>
          <p:nvPr/>
        </p:nvSpPr>
        <p:spPr>
          <a:xfrm>
            <a:off x="1031236" y="1425017"/>
            <a:ext cx="10444162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/>
              <a:t>Enhancing Model Defense Against Jailbreaks with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Proactive Safety Reasoning</a:t>
            </a:r>
            <a:endParaRPr lang="en-US" sz="4400" b="1" dirty="0"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FD0F0-42B7-9273-D86F-084E91C4F48A}"/>
              </a:ext>
            </a:extLst>
          </p:cNvPr>
          <p:cNvSpPr txBox="1"/>
          <p:nvPr/>
        </p:nvSpPr>
        <p:spPr>
          <a:xfrm>
            <a:off x="216693" y="5930301"/>
            <a:ext cx="11758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+mn-ea"/>
                <a:sym typeface="+mn-lt"/>
              </a:rPr>
              <a:t>https://</a:t>
            </a:r>
            <a:r>
              <a:rPr lang="en-US" sz="1600" dirty="0" err="1">
                <a:cs typeface="+mn-ea"/>
                <a:sym typeface="+mn-lt"/>
              </a:rPr>
              <a:t>arxiv.org</a:t>
            </a:r>
            <a:r>
              <a:rPr lang="en-US" sz="1600" dirty="0">
                <a:cs typeface="+mn-ea"/>
                <a:sym typeface="+mn-lt"/>
              </a:rPr>
              <a:t>/abs/2501.19180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590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FD9E-9946-C1B2-47A8-DAF99A4BC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C7F7C-3ADC-F3F1-EAF2-223A9137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DCCEDB-1B91-666E-D8EE-237060B3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Model-level Defenses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A306389-0BD0-C73D-AAD5-4218FFA7C0C1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841BE3-E886-A18B-40D5-74050D63F2AA}"/>
              </a:ext>
            </a:extLst>
          </p:cNvPr>
          <p:cNvSpPr txBox="1"/>
          <p:nvPr/>
        </p:nvSpPr>
        <p:spPr>
          <a:xfrm>
            <a:off x="230399" y="1252957"/>
            <a:ext cx="118247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Current Defenses Focus on Safe Response Generation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SFT: fine-tune LLMs with datasets containing denial responses to malicious queries.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RLHF: Reward models for producing safe and appropriate responses.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A0190-0BD5-8959-C7D6-FB0F0D1D6890}"/>
              </a:ext>
            </a:extLst>
          </p:cNvPr>
          <p:cNvSpPr txBox="1"/>
          <p:nvPr/>
        </p:nvSpPr>
        <p:spPr>
          <a:xfrm>
            <a:off x="230399" y="2728216"/>
            <a:ext cx="117312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Key Observations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LLM Capabilities</a:t>
            </a:r>
            <a:r>
              <a:rPr lang="en-US" sz="2400" dirty="0"/>
              <a:t>: Models inherently possess the ability to recognize malicious or harmful questions.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Jailbreak Limitations</a:t>
            </a:r>
            <a:r>
              <a:rPr lang="en-US" sz="2400" dirty="0"/>
              <a:t>: Advanced jailbreak attacks (especially suppress refusal tactics) restrict denial generation.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Single-turn Generation: </a:t>
            </a:r>
            <a:r>
              <a:rPr lang="en-US" sz="2400" b="0" i="0" dirty="0">
                <a:effectLst/>
                <a:latin typeface="TwitterChirp"/>
              </a:rPr>
              <a:t>Once malicious content is generated in a single turn, models struggle to recover or retract unsafe outputs.</a:t>
            </a: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271B8-FC7C-C093-EE8E-27A70B8048EA}"/>
              </a:ext>
            </a:extLst>
          </p:cNvPr>
          <p:cNvSpPr txBox="1"/>
          <p:nvPr/>
        </p:nvSpPr>
        <p:spPr>
          <a:xfrm>
            <a:off x="1381836" y="5686148"/>
            <a:ext cx="942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0432FF"/>
                </a:solidFill>
              </a:rPr>
              <a:t>Is it possible to leverage self-reasoning process for jailbreak defense?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91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40731-7397-AAAD-2A09-F2E46AD81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34A8A-7232-3584-6B34-E15E1392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015C85-5AA5-E9EF-9466-7CBAF48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Proactive Safe Reasoning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A06CC19-F288-B192-95C0-6BAFA3F57F45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329F8-CD70-6935-A601-533332A68DB7}"/>
              </a:ext>
            </a:extLst>
          </p:cNvPr>
          <p:cNvSpPr txBox="1"/>
          <p:nvPr/>
        </p:nvSpPr>
        <p:spPr>
          <a:xfrm>
            <a:off x="230399" y="1252957"/>
            <a:ext cx="118247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Construct a Proactive Safe Reasoning Response Format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We introduce </a:t>
            </a:r>
            <a:r>
              <a:rPr lang="en-US" sz="2400" b="1" dirty="0"/>
              <a:t>Safety Chain-of-Thought (</a:t>
            </a:r>
            <a:r>
              <a:rPr lang="en-US" sz="2400" b="1" dirty="0" err="1"/>
              <a:t>SCoT</a:t>
            </a:r>
            <a:r>
              <a:rPr lang="en-US" sz="2400" b="1" dirty="0"/>
              <a:t>)</a:t>
            </a:r>
            <a:r>
              <a:rPr lang="en-US" sz="2400" dirty="0"/>
              <a:t>, </a:t>
            </a:r>
            <a:r>
              <a:rPr lang="en-US" sz="2400" dirty="0">
                <a:latin typeface="TwitterChirp"/>
              </a:rPr>
              <a:t>a</a:t>
            </a:r>
            <a:r>
              <a:rPr lang="en-US" sz="2400" b="0" i="0" dirty="0">
                <a:effectLst/>
                <a:latin typeface="TwitterChirp"/>
              </a:rPr>
              <a:t> novel defense leveraging LLM reasoning capabilities.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Shift from reactive blocking to proactive intent analysis before response generation.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5C8C7-3A80-75E2-E1A9-098CF2E540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5836"/>
          <a:stretch/>
        </p:blipFill>
        <p:spPr>
          <a:xfrm>
            <a:off x="7509164" y="3020067"/>
            <a:ext cx="4073236" cy="3150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A7D08D-DE3F-EDE3-5A92-7259C6EBF72D}"/>
              </a:ext>
            </a:extLst>
          </p:cNvPr>
          <p:cNvSpPr txBox="1"/>
          <p:nvPr/>
        </p:nvSpPr>
        <p:spPr>
          <a:xfrm>
            <a:off x="230398" y="3129104"/>
            <a:ext cx="70848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Model Behavior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Examines the dangerousness of the request across pre-defined violation categories.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Reasoning process: classify harmful contents, even in out-of-distribution scenarios.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Reasoning strategy: </a:t>
            </a:r>
            <a:r>
              <a:rPr lang="en-US" sz="2400" dirty="0">
                <a:latin typeface="TwitterChirp"/>
              </a:rPr>
              <a:t>g</a:t>
            </a:r>
            <a:r>
              <a:rPr lang="en-US" sz="2400" b="0" i="0" dirty="0">
                <a:effectLst/>
                <a:latin typeface="TwitterChirp"/>
              </a:rPr>
              <a:t>enerates detailed refusals with specific rules violated, rather than default denials.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675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4EFD5-9BEF-DA8A-A83D-10EC57036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F1E76-F7B6-8934-E8FC-4C98519D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006300-AFB0-98C6-9769-E9FBA28C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Proactive Safe Reasoning</a:t>
            </a:r>
            <a:r>
              <a:rPr lang="zh-CN" altLang="en-US" sz="3100" b="1" dirty="0">
                <a:solidFill>
                  <a:srgbClr val="181C62"/>
                </a:solidFill>
                <a:latin typeface="Century Gothic"/>
              </a:rPr>
              <a:t> </a:t>
            </a:r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–</a:t>
            </a:r>
            <a:r>
              <a:rPr lang="zh-CN" altLang="en-US" sz="3100" b="1" dirty="0">
                <a:solidFill>
                  <a:srgbClr val="181C62"/>
                </a:solidFill>
                <a:latin typeface="Century Gothic"/>
              </a:rPr>
              <a:t> </a:t>
            </a:r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Training Workflow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3930519-3D28-8DDB-6887-BE914E0391B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A8A5C1-E8FD-E1C0-480F-6735DC4D7B03}"/>
              </a:ext>
            </a:extLst>
          </p:cNvPr>
          <p:cNvSpPr txBox="1"/>
          <p:nvPr/>
        </p:nvSpPr>
        <p:spPr>
          <a:xfrm>
            <a:off x="230399" y="1252957"/>
            <a:ext cx="1182475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Training Source Selection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effectLst/>
                <a:latin typeface="inherit"/>
              </a:rPr>
              <a:t>Source diverse examples from </a:t>
            </a:r>
            <a:r>
              <a:rPr lang="en-US" sz="2400" i="0" u="none" strike="noStrike" dirty="0" err="1">
                <a:effectLst/>
                <a:latin typeface="inherit"/>
              </a:rPr>
              <a:t>SorryBench</a:t>
            </a:r>
            <a:r>
              <a:rPr lang="en-US" sz="2400" i="0" u="none" strike="noStrike" dirty="0">
                <a:effectLst/>
                <a:latin typeface="inherit"/>
              </a:rPr>
              <a:t> dataset (slang, dialects, etc.).</a:t>
            </a:r>
            <a:endParaRPr lang="en-US" sz="2400" i="0" u="none" strike="noStrike" dirty="0">
              <a:effectLst/>
              <a:latin typeface="TwitterChirp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Question Contextual Evolution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effectLst/>
                <a:latin typeface="inherit"/>
              </a:rPr>
              <a:t>Use GPT-4o-mini to rephrase harmful queries into multiple jailbreak styles.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inherit"/>
              </a:rPr>
              <a:t>Ensure intent preservation while adapting tone and style.</a:t>
            </a:r>
            <a:endParaRPr lang="en-US" sz="2400" i="0" u="none" strike="noStrike" dirty="0">
              <a:effectLst/>
              <a:latin typeface="TwitterChirp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Construct a Proactive Safe Reasoning Response Format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effectLst/>
                <a:latin typeface="inherit"/>
              </a:rPr>
              <a:t>Leverage </a:t>
            </a:r>
            <a:r>
              <a:rPr lang="en-US" sz="2400" i="0" u="none" strike="noStrike" dirty="0" err="1">
                <a:effectLst/>
                <a:latin typeface="inherit"/>
              </a:rPr>
              <a:t>SCoT</a:t>
            </a:r>
            <a:r>
              <a:rPr lang="en-US" sz="2400" i="0" u="none" strike="noStrike" dirty="0">
                <a:effectLst/>
                <a:latin typeface="inherit"/>
              </a:rPr>
              <a:t> to embed reasoning into LLM responses.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inherit"/>
              </a:rPr>
              <a:t>Ensure safe format on benign dataset.</a:t>
            </a:r>
            <a:endParaRPr lang="en-US" sz="2400" i="0" u="none" strike="noStrike" dirty="0">
              <a:effectLst/>
              <a:latin typeface="inheri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1"/>
            <a:endParaRPr lang="en-US" sz="2400" b="1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11B18-9B3D-1FB4-B393-D0FF76E5A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281605"/>
            <a:ext cx="7772400" cy="1816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62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What is LLM Jailbreak?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0580DB-ABC5-E7BD-64CE-DE5524B652A9}"/>
              </a:ext>
            </a:extLst>
          </p:cNvPr>
          <p:cNvSpPr txBox="1"/>
          <p:nvPr/>
        </p:nvSpPr>
        <p:spPr>
          <a:xfrm>
            <a:off x="230399" y="1252957"/>
            <a:ext cx="11052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Ask LLMs to spit out contents </a:t>
            </a:r>
            <a:r>
              <a:rPr lang="en-US" sz="2800" b="1" dirty="0">
                <a:solidFill>
                  <a:srgbClr val="FF0000"/>
                </a:solidFill>
              </a:rPr>
              <a:t>violating its policy</a:t>
            </a:r>
            <a:r>
              <a:rPr lang="en-US" sz="2800" b="1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Different</a:t>
            </a:r>
            <a:r>
              <a:rPr lang="zh-CN" altLang="en-US" sz="2800" dirty="0"/>
              <a:t> </a:t>
            </a:r>
            <a:r>
              <a:rPr lang="en-US" altLang="zh-CN" sz="2800" dirty="0"/>
              <a:t>LLM services have different policies (e.g., harmful contents)</a:t>
            </a:r>
            <a:endParaRPr lang="en-U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D02E67C-D95A-359A-C315-94A6C3BB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9" y="2652611"/>
            <a:ext cx="10521042" cy="346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439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F6FF0-0E5C-CAD8-1DC4-C9A8AE9BE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CEB15-7307-188E-0FF7-BFAFA223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2C3F8F-FF29-87E1-B516-684531F5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Proactive Safe Reasoning</a:t>
            </a:r>
            <a:r>
              <a:rPr lang="zh-CN" altLang="en-US" sz="3100" b="1" dirty="0">
                <a:solidFill>
                  <a:srgbClr val="181C62"/>
                </a:solidFill>
                <a:latin typeface="Century Gothic"/>
              </a:rPr>
              <a:t> </a:t>
            </a:r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- Performance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B37CE05-0E7F-910E-5143-37D538BCD26A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87E895-DAE0-24F2-01C6-53CF3FB22BFE}"/>
              </a:ext>
            </a:extLst>
          </p:cNvPr>
          <p:cNvSpPr txBox="1"/>
          <p:nvPr/>
        </p:nvSpPr>
        <p:spPr>
          <a:xfrm>
            <a:off x="230399" y="1252957"/>
            <a:ext cx="11824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Construct a Proactive Safe Reasoning Response Format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AAC05-E96E-DE15-A19B-C5DFC5534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236" y="1716128"/>
            <a:ext cx="6019800" cy="2759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A835C-DCA5-A8A5-6031-282A0D72B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637189"/>
            <a:ext cx="7772400" cy="1407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88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BF0B34-D6D2-B149-8D22-99A4DCE75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368300"/>
            <a:ext cx="10801340" cy="539750"/>
          </a:xfrm>
        </p:spPr>
        <p:txBody>
          <a:bodyPr lIns="0" tIns="0" rIns="0" bIns="0"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A3DF99-F17B-5F44-9E0F-5CAB40225E7B}"/>
              </a:ext>
            </a:extLst>
          </p:cNvPr>
          <p:cNvCxnSpPr>
            <a:cxnSpLocks/>
          </p:cNvCxnSpPr>
          <p:nvPr/>
        </p:nvCxnSpPr>
        <p:spPr>
          <a:xfrm>
            <a:off x="1055688" y="908050"/>
            <a:ext cx="2655075" cy="0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NTU Logo [Nanyang Technological University] | Nanyang technological  university, University logo, University">
            <a:extLst>
              <a:ext uri="{FF2B5EF4-FFF2-40B4-BE49-F238E27FC236}">
                <a16:creationId xmlns:a16="http://schemas.microsoft.com/office/drawing/2014/main" id="{771EE3CB-C131-0643-A0CD-2C2B12D7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5049838"/>
            <a:ext cx="3006004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7D47319-0376-A140-87FE-6311A1406939}"/>
              </a:ext>
            </a:extLst>
          </p:cNvPr>
          <p:cNvSpPr txBox="1"/>
          <p:nvPr/>
        </p:nvSpPr>
        <p:spPr>
          <a:xfrm>
            <a:off x="916792" y="2761849"/>
            <a:ext cx="3600450" cy="988348"/>
          </a:xfrm>
          <a:prstGeom prst="rect">
            <a:avLst/>
          </a:prstGeom>
          <a:noFill/>
        </p:spPr>
        <p:txBody>
          <a:bodyPr wrap="none" rtlCol="0" anchor="t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Arial" panose="020B0604020202020204" pitchFamily="34" charset="0"/>
              </a:rPr>
              <a:t>Q</a:t>
            </a:r>
            <a:r>
              <a:rPr lang="en-US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&amp;A</a:t>
            </a:r>
            <a:endParaRPr lang="en-US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D3BED-7E76-0B45-9A61-EBA663B80B2C}"/>
              </a:ext>
            </a:extLst>
          </p:cNvPr>
          <p:cNvSpPr txBox="1"/>
          <p:nvPr/>
        </p:nvSpPr>
        <p:spPr>
          <a:xfrm>
            <a:off x="1940441" y="5049838"/>
            <a:ext cx="286809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NANYANG</a:t>
            </a:r>
          </a:p>
          <a:p>
            <a:pPr>
              <a:lnSpc>
                <a:spcPts val="192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</a:p>
          <a:p>
            <a:pPr>
              <a:lnSpc>
                <a:spcPts val="192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8851038-5C21-4F31-8C26-E79AE2C8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9202-6679-4E19-9E75-FCA41FB7A66E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6907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739A-94D2-9EF8-099F-E887B1DC1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03BEB-EB91-46BB-586B-BDCA6C11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D82361-FDA9-6B4E-4B70-1751EAC5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Jailbreak Attack Categorization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A04130-C9FC-4C5B-92BC-F5BEE946AE91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411C710-4B3B-F5D1-3AC5-186BE7EB2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05" y="1469627"/>
            <a:ext cx="9741789" cy="3737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ADD124-25BF-290C-75BC-7302926C3E13}"/>
              </a:ext>
            </a:extLst>
          </p:cNvPr>
          <p:cNvSpPr txBox="1"/>
          <p:nvPr/>
        </p:nvSpPr>
        <p:spPr>
          <a:xfrm>
            <a:off x="3136251" y="5207298"/>
            <a:ext cx="6149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brief categorization of jailbreak attacks*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48C82-4FE8-7115-90BB-8E841140B17E}"/>
              </a:ext>
            </a:extLst>
          </p:cNvPr>
          <p:cNvSpPr txBox="1"/>
          <p:nvPr/>
        </p:nvSpPr>
        <p:spPr>
          <a:xfrm>
            <a:off x="999863" y="6095912"/>
            <a:ext cx="1158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*Table is borrowed from “</a:t>
            </a:r>
            <a:r>
              <a:rPr lang="en-US" sz="1400" i="1" dirty="0"/>
              <a:t>Jailbreak Attacks and Defenses Against Large Language Models: A Survey</a:t>
            </a:r>
            <a:r>
              <a:rPr lang="en-US" sz="1400" dirty="0"/>
              <a:t>”</a:t>
            </a:r>
            <a:r>
              <a:rPr lang="en-US" sz="1400" i="1" dirty="0"/>
              <a:t>, </a:t>
            </a:r>
            <a:r>
              <a:rPr lang="en-US" sz="1400" i="1" dirty="0">
                <a:hlinkClick r:id="rId5"/>
              </a:rPr>
              <a:t>https://arxiv.org/pdf/2407.04295</a:t>
            </a:r>
            <a:endParaRPr lang="en-US" sz="1400" i="1" dirty="0"/>
          </a:p>
          <a:p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182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F2ED3F3E-CF13-57E2-7A01-5B0D38F2847D}"/>
              </a:ext>
            </a:extLst>
          </p:cNvPr>
          <p:cNvSpPr txBox="1"/>
          <p:nvPr/>
        </p:nvSpPr>
        <p:spPr>
          <a:xfrm>
            <a:off x="1031236" y="1425017"/>
            <a:ext cx="10444162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/>
              <a:t>MasterKey: Automated Jailbreak Across Multiple Large Language Model Chatbots</a:t>
            </a:r>
            <a:endParaRPr lang="en-US" sz="4400" b="1" dirty="0"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015DF-8F7B-CF4E-83B8-A5437CC526A3}"/>
              </a:ext>
            </a:extLst>
          </p:cNvPr>
          <p:cNvSpPr txBox="1"/>
          <p:nvPr/>
        </p:nvSpPr>
        <p:spPr>
          <a:xfrm>
            <a:off x="216693" y="5930301"/>
            <a:ext cx="11758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+mn-ea"/>
                <a:sym typeface="+mn-lt"/>
              </a:rPr>
              <a:t>Network and Distributed System Security Symposium (NDSS),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21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Traditional LLM Jailbreak Structure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0580DB-ABC5-E7BD-64CE-DE5524B652A9}"/>
              </a:ext>
            </a:extLst>
          </p:cNvPr>
          <p:cNvSpPr txBox="1"/>
          <p:nvPr/>
        </p:nvSpPr>
        <p:spPr>
          <a:xfrm>
            <a:off x="230399" y="1252957"/>
            <a:ext cx="11824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Heuristic jailbreak question typically contains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Jailbreak Prompt</a:t>
            </a:r>
            <a:r>
              <a:rPr lang="en-US" sz="2400" dirty="0"/>
              <a:t>: a malicious prompt to circumvent the safety and moderation features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Prohibited Question</a:t>
            </a:r>
            <a:r>
              <a:rPr lang="en-US" sz="2400" dirty="0"/>
              <a:t>: real-world conversational context in which LLM is forbidden from providing a meaningful output</a:t>
            </a:r>
            <a:r>
              <a:rPr lang="en-US" sz="2400" u="sng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Note that this prompt is </a:t>
            </a:r>
            <a:r>
              <a:rPr lang="en-US" sz="2800" b="1" i="1" dirty="0">
                <a:solidFill>
                  <a:srgbClr val="0432FF"/>
                </a:solidFill>
              </a:rPr>
              <a:t>universal </a:t>
            </a:r>
            <a:r>
              <a:rPr lang="en-US" sz="2800" b="1" i="1" dirty="0"/>
              <a:t>(effective on different questions)</a:t>
            </a:r>
            <a:endParaRPr lang="en-US" sz="2800" b="1" i="1" dirty="0">
              <a:solidFill>
                <a:srgbClr val="0432FF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EDA6D07-2EAA-7DAB-A6B1-A7B65FB4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" y="3215720"/>
            <a:ext cx="5239672" cy="184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CC6D1146-9CDF-AED0-413E-5E4BFA9D8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9" y="5205358"/>
            <a:ext cx="5239673" cy="8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BE2D9118-6F06-D277-EF79-EB36702BB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65" y="3724437"/>
            <a:ext cx="5301535" cy="20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4D083D0-86B9-5293-B334-A77155B0E57B}"/>
              </a:ext>
            </a:extLst>
          </p:cNvPr>
          <p:cNvSpPr/>
          <p:nvPr/>
        </p:nvSpPr>
        <p:spPr>
          <a:xfrm>
            <a:off x="5632361" y="4651364"/>
            <a:ext cx="865414" cy="5539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5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399" y="1252957"/>
            <a:ext cx="118247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Challenges</a:t>
            </a: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Jailbreak is not yet explainable – hard to achieve automatic generation.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Different LLMs may perform differently towards jailbreak prompts. They may employ different mitigation strategies to regulate LLM’s behaviors.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Some naïve observations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Only </a:t>
            </a:r>
            <a:r>
              <a:rPr lang="en-US" sz="2400" b="1" dirty="0"/>
              <a:t>ChatGPT</a:t>
            </a:r>
            <a:r>
              <a:rPr lang="en-US" sz="2400" dirty="0"/>
              <a:t> provides sufficient information on jailbreak failures.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b="1" dirty="0"/>
              <a:t>Bard</a:t>
            </a:r>
            <a:r>
              <a:rPr lang="en-US" sz="2400" dirty="0"/>
              <a:t> and </a:t>
            </a:r>
            <a:r>
              <a:rPr lang="en-US" sz="2400" b="1" dirty="0"/>
              <a:t>Bing Chat </a:t>
            </a:r>
            <a:r>
              <a:rPr lang="en-US" sz="2400" dirty="0"/>
              <a:t>simply </a:t>
            </a:r>
            <a:r>
              <a:rPr lang="en-US" sz="2400" b="1" dirty="0"/>
              <a:t>refuses</a:t>
            </a:r>
            <a:r>
              <a:rPr lang="en-US" sz="2400" dirty="0"/>
              <a:t> users’ requests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b="1" dirty="0"/>
              <a:t>Bard</a:t>
            </a:r>
            <a:r>
              <a:rPr lang="en-US" sz="2400" dirty="0"/>
              <a:t> and </a:t>
            </a:r>
            <a:r>
              <a:rPr lang="en-US" sz="2400" b="1" dirty="0"/>
              <a:t>Bing Chat </a:t>
            </a:r>
            <a:r>
              <a:rPr lang="en-US" sz="2400" dirty="0"/>
              <a:t>may have additional </a:t>
            </a:r>
            <a:r>
              <a:rPr lang="en-US" sz="2400" b="1" dirty="0"/>
              <a:t>jailbreak prevention</a:t>
            </a:r>
            <a:r>
              <a:rPr lang="en-US" sz="2400" dirty="0"/>
              <a:t> mechanisms.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It Is Difficult to Jailbreak Different LLMs with High Confidence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0F1EDE-6C64-8DCA-25D4-F47B776DB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9" y="4736251"/>
            <a:ext cx="5285064" cy="1418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AA4BA-3788-A988-2D93-F8EC061B0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800" y="5188115"/>
            <a:ext cx="5177394" cy="9579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F4891-C1BA-5B74-C79E-0817DB099CE5}"/>
              </a:ext>
            </a:extLst>
          </p:cNvPr>
          <p:cNvSpPr txBox="1"/>
          <p:nvPr/>
        </p:nvSpPr>
        <p:spPr>
          <a:xfrm>
            <a:off x="1477736" y="6145744"/>
            <a:ext cx="3028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ChatGPT </a:t>
            </a:r>
            <a:r>
              <a:rPr lang="en-US" sz="1800" dirty="0">
                <a:solidFill>
                  <a:srgbClr val="FF0000"/>
                </a:solidFill>
              </a:rPr>
              <a:t>replies with reasons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36856-424D-18D2-A4E7-23697DE941A9}"/>
              </a:ext>
            </a:extLst>
          </p:cNvPr>
          <p:cNvSpPr txBox="1"/>
          <p:nvPr/>
        </p:nvSpPr>
        <p:spPr>
          <a:xfrm>
            <a:off x="7376919" y="6123581"/>
            <a:ext cx="442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Bard </a:t>
            </a:r>
            <a:r>
              <a:rPr lang="en-US" sz="1800" dirty="0">
                <a:solidFill>
                  <a:srgbClr val="FF0000"/>
                </a:solidFill>
              </a:rPr>
              <a:t>rejects user requests without reasons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23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399" y="1252957"/>
            <a:ext cx="11616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We assume the existence of “Content Moderator”, which is a black box.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Infer the Jailbreak Defense Mechanism to Better Bypass It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818" name="Picture 2">
            <a:extLst>
              <a:ext uri="{FF2B5EF4-FFF2-40B4-BE49-F238E27FC236}">
                <a16:creationId xmlns:a16="http://schemas.microsoft.com/office/drawing/2014/main" id="{6EA40222-2D1F-CA68-2702-44E8BC1F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62337"/>
            <a:ext cx="6002694" cy="29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135D6-75E2-E938-7C1D-70168889A8E4}"/>
              </a:ext>
            </a:extLst>
          </p:cNvPr>
          <p:cNvSpPr txBox="1"/>
          <p:nvPr/>
        </p:nvSpPr>
        <p:spPr>
          <a:xfrm>
            <a:off x="230399" y="2017580"/>
            <a:ext cx="89462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Does the application have Content Moderator? If so,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Does it check </a:t>
            </a:r>
            <a:r>
              <a:rPr lang="en-US" sz="2400" b="1" dirty="0">
                <a:solidFill>
                  <a:srgbClr val="FF0000"/>
                </a:solidFill>
              </a:rPr>
              <a:t>input</a:t>
            </a:r>
            <a:r>
              <a:rPr lang="en-US" sz="2400" dirty="0"/>
              <a:t> questions?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Does it check output along </a:t>
            </a:r>
            <a:r>
              <a:rPr lang="en-US" sz="2400" b="1" dirty="0">
                <a:solidFill>
                  <a:srgbClr val="FF0000"/>
                </a:solidFill>
              </a:rPr>
              <a:t>data stream</a:t>
            </a:r>
            <a:r>
              <a:rPr lang="en-US" sz="2400" dirty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Does it check complete </a:t>
            </a:r>
            <a:r>
              <a:rPr lang="en-US" sz="2400" b="1" dirty="0">
                <a:solidFill>
                  <a:srgbClr val="FF0000"/>
                </a:solidFill>
              </a:rPr>
              <a:t>output</a:t>
            </a:r>
            <a:r>
              <a:rPr lang="en-US" sz="2400" dirty="0"/>
              <a:t> only?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What is its filtering mechanism?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Keyword</a:t>
            </a:r>
            <a:r>
              <a:rPr lang="en-US" sz="2400" dirty="0"/>
              <a:t> based?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Semantic</a:t>
            </a:r>
            <a:r>
              <a:rPr lang="en-US" sz="2400" dirty="0"/>
              <a:t> based?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A103E-20E3-A84E-C518-E95203A5E1A3}"/>
              </a:ext>
            </a:extLst>
          </p:cNvPr>
          <p:cNvSpPr txBox="1"/>
          <p:nvPr/>
        </p:nvSpPr>
        <p:spPr>
          <a:xfrm>
            <a:off x="181045" y="5004878"/>
            <a:ext cx="5668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i="1" dirty="0">
                <a:solidFill>
                  <a:srgbClr val="0432FF"/>
                </a:solidFill>
              </a:rPr>
              <a:t>Side note (update on Jan 2025): </a:t>
            </a:r>
            <a:r>
              <a:rPr lang="en-US" i="1" dirty="0"/>
              <a:t>we have confirmed that LLM service providers are using both input and output moderators. See anthropic constitutional classifier challenge.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0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28945-1C7D-B64F-7540-9FF0A42CD5BD}"/>
              </a:ext>
            </a:extLst>
          </p:cNvPr>
          <p:cNvSpPr txBox="1"/>
          <p:nvPr/>
        </p:nvSpPr>
        <p:spPr>
          <a:xfrm>
            <a:off x="230400" y="1252957"/>
            <a:ext cx="114771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Key insight: use time metric to infer LLM internals: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LLM generation time is </a:t>
            </a:r>
            <a:r>
              <a:rPr lang="en-US" sz="2400" b="1" dirty="0">
                <a:solidFill>
                  <a:srgbClr val="0099FF"/>
                </a:solidFill>
              </a:rPr>
              <a:t>proportional</a:t>
            </a:r>
            <a:r>
              <a:rPr lang="en-US" sz="2400" dirty="0"/>
              <a:t> to output token lengths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Use a normal question + a malicious question to ask LLM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Observe LLM response time to check its internals</a:t>
            </a:r>
            <a:r>
              <a:rPr lang="en-US" sz="2800" b="1" dirty="0"/>
              <a:t> </a:t>
            </a:r>
            <a:endParaRPr lang="en-US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7CF11-E22F-F64A-9081-54A2E7E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6C5CA-EA6B-9F46-9F02-82E8D4C8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99" y="68190"/>
            <a:ext cx="11961601" cy="1103657"/>
          </a:xfrm>
        </p:spPr>
        <p:txBody>
          <a:bodyPr lIns="0" tIns="0" rIns="0" bIns="0">
            <a:noAutofit/>
          </a:bodyPr>
          <a:lstStyle/>
          <a:p>
            <a:r>
              <a:rPr lang="en-US" altLang="zh-CN" sz="3100" b="1" dirty="0">
                <a:solidFill>
                  <a:srgbClr val="181C62"/>
                </a:solidFill>
                <a:latin typeface="Century Gothic"/>
              </a:rPr>
              <a:t>Our Timing-based Testing Solution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17B8F1-059A-552E-FF62-75515EA1B850}"/>
              </a:ext>
            </a:extLst>
          </p:cNvPr>
          <p:cNvCxnSpPr/>
          <p:nvPr/>
        </p:nvCxnSpPr>
        <p:spPr>
          <a:xfrm>
            <a:off x="0" y="117185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866F307-01A8-8B75-459D-BC82F4A894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708"/>
          <a:stretch/>
        </p:blipFill>
        <p:spPr>
          <a:xfrm>
            <a:off x="318568" y="3253224"/>
            <a:ext cx="2743200" cy="3196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C94BF-1AA1-B408-61EA-B4149B6BA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42"/>
          <a:stretch/>
        </p:blipFill>
        <p:spPr>
          <a:xfrm>
            <a:off x="9283217" y="3253224"/>
            <a:ext cx="2908783" cy="3196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55A69-B785-57FC-AA68-DB06D7EF2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4" r="51147"/>
          <a:stretch/>
        </p:blipFill>
        <p:spPr>
          <a:xfrm>
            <a:off x="3396341" y="3253224"/>
            <a:ext cx="2671665" cy="3196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6C1BD-44F4-2AA4-26C5-F9B809829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12" r="26095"/>
          <a:stretch/>
        </p:blipFill>
        <p:spPr>
          <a:xfrm>
            <a:off x="6344761" y="3253224"/>
            <a:ext cx="2743201" cy="3196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9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EE4P_AGENDAWIZARD" val="&lt;ee4p&gt;&lt;layouts&gt;&lt;layout name=&quot;Box 1&quot; id=&quot;1_1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31.125&quot; top=&quot;133.875&quot; width=&quot;657.75&quot; height=&quot;328.87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.5|11|12|14|16|18&quot; allowedTimeFormatIds=&quot;1|2|3&quot; slideLayout=&quot;11&quot; customLayoutName=&quot;Nur Titel|Title Only&quot; customLayoutIndex=&quot;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5&quot; topMaxSpacing=&quot;5&quot; bottomMinSpacing=&quot;0&quot; bottomMaxSpacing=&quot;0&quot;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5&quot; topMaxSpacing=&quot;5&quot; bottomMinSpacing=&quot;0&quot; bottomMaxSpacing=&quot;0&quot;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italic=&quot;1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createSections=&quot;0&quot; singleSlideId=&quot;21a403af-a8be-45ec-9379-560c0a719e29&quot; backupSlideId=&quot;6fcacf19-0169-4ddc-aea7-52b9c1d32c7b&quot;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rightSpacing=&quot;468.9069&quot; /&gt;&lt;column field=&quot;responsible&quot; label=&quot;Responsible&quot; visible=&quot;1&quot; checked=&quot;0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0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&gt;&lt;item duration=&quot;30&quot; id=&quot;e2f6f9f1-a433-4522-af68-84e9623a1e56&quot; parentId=&quot;&quot; level=&quot;1&quot; generateAgendaSlide=&quot;1&quot; showAgendaItem=&quot;1&quot; isBreak=&quot;0&quot; topic=&quot;Introduction&quot; agendaSlideId=&quot;a8d21b20-01fe-4ef5-a570-8e0dfb9bfef5&quot; /&gt;&lt;item duration=&quot;30&quot; id=&quot;9be0040a-0c4e-4f2c-b110-7befa4184100&quot; parentId=&quot;&quot; level=&quot;1&quot; generateAgendaSlide=&quot;1&quot; showAgendaItem=&quot;1&quot; isBreak=&quot;0&quot; topic=&quot;New SO template&quot; agendaSlideId=&quot;f00153d1-e584-4883-91b2-c6cb24d9c4cd&quot; /&gt;&lt;item duration=&quot;30&quot; id=&quot;7bc54403-a5be-473c-bbe6-ddffcd3480be&quot; parentId=&quot;&quot; level=&quot;1&quot; generateAgendaSlide=&quot;1&quot; showAgendaItem=&quot;1&quot; isBreak=&quot;0&quot; topic=&quot;Case studies&quot; agendaSlideId=&quot;54fd9da0-bfc0-46a8-b592-d1c217577715&quot; /&gt;&lt;item duration=&quot;30&quot; id=&quot;843e61a3-4dfa-46e9-83e0-ebddd49c4b0e&quot; parentId=&quot;&quot; level=&quot;1&quot; generateAgendaSlide=&quot;1&quot; showAgendaItem=&quot;1&quot; isBreak=&quot;0&quot; topic=&quot;Training schedules&quot; agendaSlideId=&quot;217ce638-febd-4c30-b565-ebbb07e4b1b9&quot; /&gt;&lt;/items&gt;&lt;/agenda&gt;&lt;/contents&gt;&lt;/ee4p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1.2|7.5|14.9|8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00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00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b="1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CF4A4C5CFA14093AD80396CFB36DC" ma:contentTypeVersion="2" ma:contentTypeDescription="Create a new document." ma:contentTypeScope="" ma:versionID="d466598576a20513c23db937673084a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1955A5-C4C3-4984-A22B-C1410556475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965FD09-B7AE-443B-89AA-C8D52A60884E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E2BEE75-A49B-4C72-8AFF-C362B30303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78372</TotalTime>
  <Words>1567</Words>
  <Application>Microsoft Macintosh PowerPoint</Application>
  <PresentationFormat>Widescreen</PresentationFormat>
  <Paragraphs>241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inherit</vt:lpstr>
      <vt:lpstr>TwitterChirp</vt:lpstr>
      <vt:lpstr>Arial</vt:lpstr>
      <vt:lpstr>Calibri</vt:lpstr>
      <vt:lpstr>Calibri Light</vt:lpstr>
      <vt:lpstr>Cambria Math</vt:lpstr>
      <vt:lpstr>Century Gothic</vt:lpstr>
      <vt:lpstr>Times New Roman</vt:lpstr>
      <vt:lpstr>Custom Design</vt:lpstr>
      <vt:lpstr>1_Custom Design</vt:lpstr>
      <vt:lpstr>1_Office Theme</vt:lpstr>
      <vt:lpstr>2_Office Theme</vt:lpstr>
      <vt:lpstr>Office Theme</vt:lpstr>
      <vt:lpstr>Jailbreaking Large Language Models –  Attacks and Defenses</vt:lpstr>
      <vt:lpstr>The focus of Today’s Talk</vt:lpstr>
      <vt:lpstr>What is LLM Jailbreak?</vt:lpstr>
      <vt:lpstr>Jailbreak Attack Categorization</vt:lpstr>
      <vt:lpstr>PowerPoint Presentation</vt:lpstr>
      <vt:lpstr>Traditional LLM Jailbreak Structure</vt:lpstr>
      <vt:lpstr>It Is Difficult to Jailbreak Different LLMs with High Confidence</vt:lpstr>
      <vt:lpstr>Infer the Jailbreak Defense Mechanism to Better Bypass It</vt:lpstr>
      <vt:lpstr>Our Timing-based Testing Solution</vt:lpstr>
      <vt:lpstr>Testing Results</vt:lpstr>
      <vt:lpstr>MasterKey: An Automatic Jailbreak Generation Framework</vt:lpstr>
      <vt:lpstr>MasterKey: An Automatic Jailbreak Generation Framework</vt:lpstr>
      <vt:lpstr>MasterKey: An Automatic Jailbreak Generation Framework</vt:lpstr>
      <vt:lpstr>MasterKey: An Automatic Jailbreak Generation Framework</vt:lpstr>
      <vt:lpstr>Evaluation of MasterKey</vt:lpstr>
      <vt:lpstr>PowerPoint Presentation</vt:lpstr>
      <vt:lpstr>White-box Based Attack Example - GCG</vt:lpstr>
      <vt:lpstr>White-box Based Attack Example - GCG</vt:lpstr>
      <vt:lpstr>PowerPoint Presentation</vt:lpstr>
      <vt:lpstr>Retrieval Augmented Generation (RAG)</vt:lpstr>
      <vt:lpstr>Motivation and Goals</vt:lpstr>
      <vt:lpstr>Pandora – Jailbreak GPTs by RAG Poisoning</vt:lpstr>
      <vt:lpstr>Pandora – Jailbreak GPTs by RAG Poisoning</vt:lpstr>
      <vt:lpstr>Evaluation and Results</vt:lpstr>
      <vt:lpstr>Jailbreak Defense Overview</vt:lpstr>
      <vt:lpstr>PowerPoint Presentation</vt:lpstr>
      <vt:lpstr>Model-level Defenses</vt:lpstr>
      <vt:lpstr>Proactive Safe Reasoning</vt:lpstr>
      <vt:lpstr>Proactive Safe Reasoning – Training Workflow</vt:lpstr>
      <vt:lpstr>Proactive Safe Reasoning - Performance</vt:lpstr>
      <vt:lpstr>THANK YOU!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Presenatation Title</dc:title>
  <dc:creator>YG Wen</dc:creator>
  <cp:lastModifiedBy>#DENG GELEI#</cp:lastModifiedBy>
  <cp:revision>5157</cp:revision>
  <cp:lastPrinted>2019-05-12T12:57:28Z</cp:lastPrinted>
  <dcterms:created xsi:type="dcterms:W3CDTF">8066-06-18T05:59:41Z</dcterms:created>
  <dcterms:modified xsi:type="dcterms:W3CDTF">2025-02-20T01:57:39Z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0x010100E78CF4A4C5CFA14093AD80396CFB36DC</vt:lpwstr>
  </property>
</Properties>
</file>