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88" r:id="rId4"/>
    <p:sldId id="261" r:id="rId5"/>
    <p:sldId id="289" r:id="rId6"/>
    <p:sldId id="318" r:id="rId7"/>
    <p:sldId id="257" r:id="rId8"/>
    <p:sldId id="266" r:id="rId9"/>
    <p:sldId id="291" r:id="rId10"/>
    <p:sldId id="290" r:id="rId11"/>
    <p:sldId id="292" r:id="rId12"/>
    <p:sldId id="320" r:id="rId13"/>
    <p:sldId id="293" r:id="rId14"/>
    <p:sldId id="324" r:id="rId15"/>
    <p:sldId id="274" r:id="rId16"/>
    <p:sldId id="294" r:id="rId17"/>
    <p:sldId id="316" r:id="rId18"/>
    <p:sldId id="315" r:id="rId19"/>
    <p:sldId id="321" r:id="rId20"/>
    <p:sldId id="322" r:id="rId21"/>
    <p:sldId id="323" r:id="rId22"/>
    <p:sldId id="317" r:id="rId23"/>
    <p:sldId id="301" r:id="rId24"/>
    <p:sldId id="302" r:id="rId25"/>
    <p:sldId id="303" r:id="rId26"/>
    <p:sldId id="308" r:id="rId27"/>
    <p:sldId id="306" r:id="rId28"/>
    <p:sldId id="310" r:id="rId29"/>
    <p:sldId id="311" r:id="rId30"/>
    <p:sldId id="313" r:id="rId31"/>
    <p:sldId id="309" r:id="rId32"/>
    <p:sldId id="307" r:id="rId33"/>
    <p:sldId id="319" r:id="rId34"/>
    <p:sldId id="314" r:id="rId35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E8E6E6"/>
    <a:srgbClr val="ADADFA"/>
    <a:srgbClr val="ABDDF5"/>
    <a:srgbClr val="FAC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348" autoAdjust="0"/>
  </p:normalViewPr>
  <p:slideViewPr>
    <p:cSldViewPr snapToGrid="0" snapToObjects="1">
      <p:cViewPr varScale="1">
        <p:scale>
          <a:sx n="74" d="100"/>
          <a:sy n="74" d="100"/>
        </p:scale>
        <p:origin x="18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B9FD1-31F1-E248-AA76-BFD230DE2BB4}" type="datetimeFigureOut">
              <a:rPr lang="en-CN" smtClean="0"/>
              <a:t>02/20/2025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0A884-3E5C-8140-BABA-8E0B7F634B5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0374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c2b08cf59a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g2c2b08cf59a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F1929-3C66-D109-218C-D1212F9F0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DB4B87-FA36-AE4E-F277-701B8525F5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43E73E-CA1F-B0A6-0790-A5E936FC4E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E3F27-19BE-4B7B-B392-6F9B99ABC1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80A884-3E5C-8140-BABA-8E0B7F634B5A}" type="slidenum">
              <a:rPr lang="en-CN" smtClean="0"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85122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optimise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agent towards emulating the average or typical play of these players, potentially incorporating their mistakes and suboptimal strategies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agents are limited by the quality of the demonstrations it learns from, unable to surpass the skill level present in its training data</a:t>
            </a:r>
          </a:p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80A884-3E5C-8140-BABA-8E0B7F634B5A}" type="slidenum">
              <a:rPr lang="en-CN" smtClean="0"/>
              <a:t>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2610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D9AF2-9215-5CA0-A74E-26A4ACF3A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326EAA-4529-1764-C5F5-339EA0BF2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1CED7F-2EEF-CAB5-DD3C-287A17C1D0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7F74D-14A7-34C6-4FF6-7863DC8D27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80A884-3E5C-8140-BABA-8E0B7F634B5A}" type="slidenum">
              <a:rPr lang="en-CN" smtClean="0"/>
              <a:t>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49341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0454EDDD-BF16-9FF1-D7E4-6B81EEE14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c2b08cf59a_0_137:notes">
            <a:extLst>
              <a:ext uri="{FF2B5EF4-FFF2-40B4-BE49-F238E27FC236}">
                <a16:creationId xmlns:a16="http://schemas.microsoft.com/office/drawing/2014/main" id="{339B4705-7F01-662F-768E-37C0A46272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g2c2b08cf59a_0_137:notes">
            <a:extLst>
              <a:ext uri="{FF2B5EF4-FFF2-40B4-BE49-F238E27FC236}">
                <a16:creationId xmlns:a16="http://schemas.microsoft.com/office/drawing/2014/main" id="{3D6CE205-9FF0-D5E0-8776-F20D125209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067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80A884-3E5C-8140-BABA-8E0B7F634B5A}" type="slidenum">
              <a:rPr lang="en-CN" smtClean="0"/>
              <a:t>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06478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80A884-3E5C-8140-BABA-8E0B7F634B5A}" type="slidenum">
              <a:rPr lang="en-CN" smtClean="0"/>
              <a:t>15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37301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09BCEF9B-0F6B-7BD7-2B09-7DF690CEA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c2b08cf59a_0_137:notes">
            <a:extLst>
              <a:ext uri="{FF2B5EF4-FFF2-40B4-BE49-F238E27FC236}">
                <a16:creationId xmlns:a16="http://schemas.microsoft.com/office/drawing/2014/main" id="{E0537262-1BBD-39E0-2514-F84466451E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g2c2b08cf59a_0_137:notes">
            <a:extLst>
              <a:ext uri="{FF2B5EF4-FFF2-40B4-BE49-F238E27FC236}">
                <a16:creationId xmlns:a16="http://schemas.microsoft.com/office/drawing/2014/main" id="{3E980449-9232-4785-D798-3EABE96C8D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627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7A86301D-ABA4-8F4C-4467-3C547EE5F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c2b08cf59a_0_137:notes">
            <a:extLst>
              <a:ext uri="{FF2B5EF4-FFF2-40B4-BE49-F238E27FC236}">
                <a16:creationId xmlns:a16="http://schemas.microsoft.com/office/drawing/2014/main" id="{C520DDF6-633A-3228-2369-E20D8BE7CC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g2c2b08cf59a_0_137:notes">
            <a:extLst>
              <a:ext uri="{FF2B5EF4-FFF2-40B4-BE49-F238E27FC236}">
                <a16:creationId xmlns:a16="http://schemas.microsoft.com/office/drawing/2014/main" id="{1B712CA4-C458-9FBD-F121-E60B24D7E1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4348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58021-6C88-0647-AD27-CC113341C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C37187-C72F-C14F-9522-6BC718A87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E346E-ADAD-0849-9FE8-E53A156F2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22BD-84FE-8649-9738-53EA91026C1F}" type="datetimeFigureOut">
              <a:rPr lang="en-CN" smtClean="0"/>
              <a:t>02/20/2025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16D0D-DF96-374B-8A0B-3B6908932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55D43-7753-D049-8983-95AC105FA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DF73-2B15-094D-AE47-050EEF8FF35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6181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D32A-22DD-0B4F-A573-F94EF94FB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D7BB1-9BC7-E14D-9CB3-D8CD2E447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77853-4BD5-984B-A292-0043F4CC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22BD-84FE-8649-9738-53EA91026C1F}" type="datetimeFigureOut">
              <a:rPr lang="en-CN" smtClean="0"/>
              <a:t>02/20/2025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1D63D-2E7C-5E43-93A8-E9CFF7F69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ED961-60AA-D244-B0D7-3A9580DF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DF73-2B15-094D-AE47-050EEF8FF35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2869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0E745-27BC-CD42-827B-14ABCCDF37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207C5D-DDA5-0140-8D53-0DEC07113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9D1B-FB03-5C4A-9880-63BB901F9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22BD-84FE-8649-9738-53EA91026C1F}" type="datetimeFigureOut">
              <a:rPr lang="en-CN" smtClean="0"/>
              <a:t>02/20/2025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CD6E-4CC5-094F-86EC-D27D7EEFD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E9A0B-FA0A-2B4E-92A7-FF6FFD8F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DF73-2B15-094D-AE47-050EEF8FF35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36783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-315989" y="63331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974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45A43-1FD4-5749-8D22-FD3D4E5A6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926C6-94B6-4243-9351-D34B1294D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E0F53-DA7F-5041-A2DA-155D07A4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22BD-84FE-8649-9738-53EA91026C1F}" type="datetimeFigureOut">
              <a:rPr lang="en-CN" smtClean="0"/>
              <a:t>02/20/2025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E9C6B-8CE9-2743-AD9C-02BE0B96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28190-BC24-DF43-8B3E-C4464FFB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DF73-2B15-094D-AE47-050EEF8FF35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4915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B76F3-2905-9142-A95A-8ECE15416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997F9-3180-8741-B769-8CEDB32AF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04B1E-A499-064E-A0EF-4A103894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22BD-84FE-8649-9738-53EA91026C1F}" type="datetimeFigureOut">
              <a:rPr lang="en-CN" smtClean="0"/>
              <a:t>02/20/2025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0ACA-68E0-724D-A6D9-7D32BDF7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D4674-7CF6-994E-9994-BBA2B956B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DF73-2B15-094D-AE47-050EEF8FF35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1821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8BAE6-3069-D749-BEBC-EF724D896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7DC5F-AECF-6944-8359-794EE5C6C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25ED0-A7BC-E745-94A6-431871FFB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B83006-376F-D84C-9446-3876030B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22BD-84FE-8649-9738-53EA91026C1F}" type="datetimeFigureOut">
              <a:rPr lang="en-CN" smtClean="0"/>
              <a:t>02/20/2025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A6D8A-9C28-E047-AEBC-260E5C656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4993C-4707-CD47-B702-51626CB06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DF73-2B15-094D-AE47-050EEF8FF35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4198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DD179-6428-A445-8DCA-3B582B577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B7C8C-BF46-C242-8FB2-B989B99AC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80E800-388F-AA41-8E0A-8C33A2647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7A506-9D99-1448-8BF0-FE89C3860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CC9420-1F62-E44C-8149-AE99E0D44C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E6E735-4457-D445-8B91-FCB988FF4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22BD-84FE-8649-9738-53EA91026C1F}" type="datetimeFigureOut">
              <a:rPr lang="en-CN" smtClean="0"/>
              <a:t>02/20/2025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FCD54E-650D-7541-A624-7AA0A51CD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5D7ABD-41B1-5F47-8068-63091208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DF73-2B15-094D-AE47-050EEF8FF35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4580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0FC3F-7892-594E-9C25-3B749016F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AB8A37-2C9F-1C47-8D99-5EE39E3C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22BD-84FE-8649-9738-53EA91026C1F}" type="datetimeFigureOut">
              <a:rPr lang="en-CN" smtClean="0"/>
              <a:t>02/20/2025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F6A5E-84BD-B74C-A50B-302D2996B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1CA53-4B25-AB4C-91EB-8E46E5E7C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DF73-2B15-094D-AE47-050EEF8FF35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9200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A365CF-52D6-054B-873A-0D42C1575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22BD-84FE-8649-9738-53EA91026C1F}" type="datetimeFigureOut">
              <a:rPr lang="en-CN" smtClean="0"/>
              <a:t>02/20/2025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C06FF-E798-A845-9164-1F81184E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28B09-769F-1A49-84E9-C061BB74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DF73-2B15-094D-AE47-050EEF8FF35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5350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C5525-D3A9-B644-B38F-C82386FE2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DD3C3-0FF0-CB45-989B-6FEAAD4FE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7AF01-265C-E44C-A8F9-499F9E89F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E674C-6F87-3F48-AFC5-18F56DAFC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22BD-84FE-8649-9738-53EA91026C1F}" type="datetimeFigureOut">
              <a:rPr lang="en-CN" smtClean="0"/>
              <a:t>02/20/2025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3ABFB-18B5-B94E-B82D-45D239AE6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A6189-520A-E840-9790-5A1CB1E76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DF73-2B15-094D-AE47-050EEF8FF35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3048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9149C-28EB-A548-9A50-E885C303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514D-AB6B-1843-9CE5-460DB2E72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EBC7D-A51E-9B49-8E2D-CED7ED7A8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0CD50-F272-964E-AE56-AB72C52DB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22BD-84FE-8649-9738-53EA91026C1F}" type="datetimeFigureOut">
              <a:rPr lang="en-CN" smtClean="0"/>
              <a:t>02/20/2025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4AE69-4B3A-CC44-BEDD-068544990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CFA8A-0C43-1241-9483-5B477547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DF73-2B15-094D-AE47-050EEF8FF35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5454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B7DFB2-887F-4146-988D-307B6DBD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3634F-70E5-204D-822C-C21680769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F6A6-262E-5D4F-AA9E-74A89ED7E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722BD-84FE-8649-9738-53EA91026C1F}" type="datetimeFigureOut">
              <a:rPr lang="en-CN" smtClean="0"/>
              <a:t>02/20/2025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F6723-B6D5-114E-A21D-A8D946D81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558F1-01DE-E54F-8D56-90DFDCCAA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DF73-2B15-094D-AE47-050EEF8FF35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6767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C23D2-A382-4147-ACE8-C9737B3EF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795" y="1555668"/>
            <a:ext cx="9556409" cy="20521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 Safety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Jailbreaking and Defense Techniques  </a:t>
            </a:r>
            <a:endParaRPr lang="en-C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A51CEE-CD57-5F4B-BDA5-77B9924B0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283194"/>
            <a:ext cx="9144000" cy="117122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</a:t>
            </a:r>
            <a:r>
              <a:rPr lang="en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th, 202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64;p15">
            <a:extLst>
              <a:ext uri="{FF2B5EF4-FFF2-40B4-BE49-F238E27FC236}">
                <a16:creationId xmlns:a16="http://schemas.microsoft.com/office/drawing/2014/main" id="{7E35A10A-A752-9C4A-ABF1-864D36F51A9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-315989" y="63331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815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6E63B8-21F6-91B5-959C-F2046BD8D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8" y="380840"/>
            <a:ext cx="10284977" cy="277908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A398E3B-8795-69AB-1B10-0A3AD4563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071" y="4231036"/>
            <a:ext cx="3773510" cy="6121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AEC3B4C-333A-0F31-6AC1-9A0B4BD5A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700" y="5553643"/>
            <a:ext cx="9140580" cy="99815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C7EBBFE-3420-2881-2A89-F68D3AC16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27" y="3555575"/>
            <a:ext cx="7104612" cy="160241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9AF6B22-87DE-66DF-097D-15EC207D6C08}"/>
              </a:ext>
            </a:extLst>
          </p:cNvPr>
          <p:cNvSpPr txBox="1"/>
          <p:nvPr/>
        </p:nvSpPr>
        <p:spPr>
          <a:xfrm>
            <a:off x="2915478" y="5143909"/>
            <a:ext cx="6427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7047AA3-8EB3-122E-2100-5C9479954BF0}"/>
              </a:ext>
            </a:extLst>
          </p:cNvPr>
          <p:cNvSpPr txBox="1"/>
          <p:nvPr/>
        </p:nvSpPr>
        <p:spPr>
          <a:xfrm>
            <a:off x="9377359" y="5143909"/>
            <a:ext cx="6427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5B93419-4C3B-1DDF-43EF-D2BF4AEBAD4B}"/>
              </a:ext>
            </a:extLst>
          </p:cNvPr>
          <p:cNvSpPr txBox="1"/>
          <p:nvPr/>
        </p:nvSpPr>
        <p:spPr>
          <a:xfrm>
            <a:off x="5644745" y="6292494"/>
            <a:ext cx="1072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(C, D)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4999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5265F73-3E4F-450A-EDE4-BD5054E6F489}"/>
              </a:ext>
            </a:extLst>
          </p:cNvPr>
          <p:cNvSpPr txBox="1"/>
          <p:nvPr/>
        </p:nvSpPr>
        <p:spPr>
          <a:xfrm>
            <a:off x="3436381" y="5952865"/>
            <a:ext cx="6255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 Type: Web Agent   Environment: 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Broswer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AF3C777-6F67-E933-C3D8-B61268B0D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56" y="1229219"/>
            <a:ext cx="8918791" cy="439956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E736B93-0B1D-3A2D-FC9B-9F0C0C0A72CF}"/>
              </a:ext>
            </a:extLst>
          </p:cNvPr>
          <p:cNvSpPr txBox="1"/>
          <p:nvPr/>
        </p:nvSpPr>
        <p:spPr>
          <a:xfrm>
            <a:off x="368657" y="253061"/>
            <a:ext cx="10456035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Advweb: Controllable Black-Box Attacks On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-Powered Web Agents</a:t>
            </a:r>
          </a:p>
          <a:p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/>
              <a:t>Chejian Xu, </a:t>
            </a:r>
            <a:r>
              <a:rPr lang="en-US" altLang="zh-CN" dirty="0" err="1"/>
              <a:t>Mintong</a:t>
            </a:r>
            <a:r>
              <a:rPr lang="en-US" altLang="zh-CN" dirty="0"/>
              <a:t> Kang, Jiawei Zhang, </a:t>
            </a:r>
            <a:r>
              <a:rPr lang="en-US" altLang="zh-CN" dirty="0" err="1"/>
              <a:t>Zeyi</a:t>
            </a:r>
            <a:r>
              <a:rPr lang="en-US" altLang="zh-CN" dirty="0"/>
              <a:t> Liao, </a:t>
            </a:r>
            <a:r>
              <a:rPr lang="en-US" altLang="zh-CN" dirty="0" err="1"/>
              <a:t>Lingbo</a:t>
            </a:r>
            <a:r>
              <a:rPr lang="en-US" altLang="zh-CN" dirty="0"/>
              <a:t> Mo, </a:t>
            </a:r>
            <a:r>
              <a:rPr lang="en-US" altLang="zh-CN" dirty="0" err="1"/>
              <a:t>Mengqi</a:t>
            </a:r>
            <a:r>
              <a:rPr lang="en-US" altLang="zh-CN" dirty="0"/>
              <a:t> Yuan, Huan Sun, Bo Li  </a:t>
            </a:r>
            <a:r>
              <a:rPr lang="en-US" altLang="zh-CN" dirty="0" err="1"/>
              <a:t>uiuc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2181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5C13172-2C74-35AF-E5A4-2A61CCBA9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453" y="1120461"/>
            <a:ext cx="8319145" cy="533413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D9C57C8-AEE1-EE28-1B15-ECB3B612CEDB}"/>
              </a:ext>
            </a:extLst>
          </p:cNvPr>
          <p:cNvSpPr txBox="1"/>
          <p:nvPr/>
        </p:nvSpPr>
        <p:spPr>
          <a:xfrm>
            <a:off x="368657" y="253061"/>
            <a:ext cx="10456035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Advweb: Controllable Black-Box Attacks On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-Powered Web Agents</a:t>
            </a:r>
          </a:p>
          <a:p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/>
              <a:t>Chejian Xu, </a:t>
            </a:r>
            <a:r>
              <a:rPr lang="en-US" altLang="zh-CN" dirty="0" err="1"/>
              <a:t>Mintong</a:t>
            </a:r>
            <a:r>
              <a:rPr lang="en-US" altLang="zh-CN" dirty="0"/>
              <a:t> Kang, Jiawei Zhang, </a:t>
            </a:r>
            <a:r>
              <a:rPr lang="en-US" altLang="zh-CN" dirty="0" err="1"/>
              <a:t>Zeyi</a:t>
            </a:r>
            <a:r>
              <a:rPr lang="en-US" altLang="zh-CN" dirty="0"/>
              <a:t> Liao, </a:t>
            </a:r>
            <a:r>
              <a:rPr lang="en-US" altLang="zh-CN" dirty="0" err="1"/>
              <a:t>Lingbo</a:t>
            </a:r>
            <a:r>
              <a:rPr lang="en-US" altLang="zh-CN" dirty="0"/>
              <a:t> Mo, </a:t>
            </a:r>
            <a:r>
              <a:rPr lang="en-US" altLang="zh-CN" dirty="0" err="1"/>
              <a:t>Mengqi</a:t>
            </a:r>
            <a:r>
              <a:rPr lang="en-US" altLang="zh-CN" dirty="0"/>
              <a:t> Yuan, Huan Sun, Bo Li </a:t>
            </a:r>
            <a:r>
              <a:rPr lang="en-US" altLang="zh-CN" dirty="0" err="1"/>
              <a:t>uiuc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5521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701C0-4497-FAB1-86F9-249BAB2CD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A78B784-AC4B-737C-E95B-B588AB68B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57" y="1780501"/>
            <a:ext cx="10740980" cy="341722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231566D-833A-178B-BD5C-955369001AE5}"/>
              </a:ext>
            </a:extLst>
          </p:cNvPr>
          <p:cNvSpPr txBox="1"/>
          <p:nvPr/>
        </p:nvSpPr>
        <p:spPr>
          <a:xfrm>
            <a:off x="4343848" y="5753159"/>
            <a:ext cx="25592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SFT + DPO</a:t>
            </a:r>
            <a:endParaRPr lang="zh-CN" altLang="en-US" sz="2800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633DB68-FED8-8B81-EEEF-6F748B5D24F7}"/>
              </a:ext>
            </a:extLst>
          </p:cNvPr>
          <p:cNvSpPr txBox="1"/>
          <p:nvPr/>
        </p:nvSpPr>
        <p:spPr>
          <a:xfrm>
            <a:off x="368657" y="246622"/>
            <a:ext cx="10456035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Advweb: Controllable Black-Box Attacks On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-Powered Web Agents</a:t>
            </a:r>
          </a:p>
          <a:p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/>
              <a:t>Chejian Xu, </a:t>
            </a:r>
            <a:r>
              <a:rPr lang="en-US" altLang="zh-CN" dirty="0" err="1"/>
              <a:t>Mintong</a:t>
            </a:r>
            <a:r>
              <a:rPr lang="en-US" altLang="zh-CN" dirty="0"/>
              <a:t> Kang, Jiawei Zhang, </a:t>
            </a:r>
            <a:r>
              <a:rPr lang="en-US" altLang="zh-CN" dirty="0" err="1"/>
              <a:t>Zeyi</a:t>
            </a:r>
            <a:r>
              <a:rPr lang="en-US" altLang="zh-CN" dirty="0"/>
              <a:t> Liao, </a:t>
            </a:r>
            <a:r>
              <a:rPr lang="en-US" altLang="zh-CN" dirty="0" err="1"/>
              <a:t>Lingbo</a:t>
            </a:r>
            <a:r>
              <a:rPr lang="en-US" altLang="zh-CN" dirty="0"/>
              <a:t> Mo, </a:t>
            </a:r>
            <a:r>
              <a:rPr lang="en-US" altLang="zh-CN" dirty="0" err="1"/>
              <a:t>Mengqi</a:t>
            </a:r>
            <a:r>
              <a:rPr lang="en-US" altLang="zh-CN" dirty="0"/>
              <a:t> Yuan, Huan Sun, Bo Li </a:t>
            </a:r>
            <a:r>
              <a:rPr lang="en-US" altLang="zh-CN" dirty="0" err="1"/>
              <a:t>uiuc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5628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1BFBC-3496-36EA-BEEE-6A92ED54F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61F0A88-B0DF-8677-3BDE-14208A64E361}"/>
              </a:ext>
            </a:extLst>
          </p:cNvPr>
          <p:cNvSpPr txBox="1"/>
          <p:nvPr/>
        </p:nvSpPr>
        <p:spPr>
          <a:xfrm>
            <a:off x="368657" y="253061"/>
            <a:ext cx="10456035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Advweb: Controllable Black-Box Attacks On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-Powered Web Agents</a:t>
            </a:r>
          </a:p>
          <a:p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/>
              <a:t>Chejian Xu, </a:t>
            </a:r>
            <a:r>
              <a:rPr lang="en-US" altLang="zh-CN" dirty="0" err="1"/>
              <a:t>Mintong</a:t>
            </a:r>
            <a:r>
              <a:rPr lang="en-US" altLang="zh-CN" dirty="0"/>
              <a:t> Kang, Jiawei Zhang, </a:t>
            </a:r>
            <a:r>
              <a:rPr lang="en-US" altLang="zh-CN" dirty="0" err="1"/>
              <a:t>Zeyi</a:t>
            </a:r>
            <a:r>
              <a:rPr lang="en-US" altLang="zh-CN" dirty="0"/>
              <a:t> Liao, </a:t>
            </a:r>
            <a:r>
              <a:rPr lang="en-US" altLang="zh-CN" dirty="0" err="1"/>
              <a:t>Lingbo</a:t>
            </a:r>
            <a:r>
              <a:rPr lang="en-US" altLang="zh-CN" dirty="0"/>
              <a:t> Mo, </a:t>
            </a:r>
            <a:r>
              <a:rPr lang="en-US" altLang="zh-CN" dirty="0" err="1"/>
              <a:t>Mengqi</a:t>
            </a:r>
            <a:r>
              <a:rPr lang="en-US" altLang="zh-CN" dirty="0"/>
              <a:t> Yuan, Huan Sun, Bo Li </a:t>
            </a:r>
            <a:r>
              <a:rPr lang="en-US" altLang="zh-CN" dirty="0" err="1"/>
              <a:t>uiuc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BA42ABE-5779-C9F1-5254-DDF1AE990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170" y="1500187"/>
            <a:ext cx="87915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37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4;p15">
            <a:extLst>
              <a:ext uri="{FF2B5EF4-FFF2-40B4-BE49-F238E27FC236}">
                <a16:creationId xmlns:a16="http://schemas.microsoft.com/office/drawing/2014/main" id="{1360BAAD-8CCF-A146-A752-69E17D3FA5B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-315989" y="63331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FF85722-E4D7-ACB0-AE1E-149D67260CD9}"/>
              </a:ext>
            </a:extLst>
          </p:cNvPr>
          <p:cNvSpPr txBox="1"/>
          <p:nvPr/>
        </p:nvSpPr>
        <p:spPr>
          <a:xfrm>
            <a:off x="415610" y="230679"/>
            <a:ext cx="9803775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Refusal-Trained LLMs Are Easily Jailbroken As Browser Agents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E7B2290-7971-A580-75BF-D62509802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145" y="956618"/>
            <a:ext cx="8028270" cy="575066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28AF7FE-97F1-2AB0-C10A-4A8F26CA993B}"/>
              </a:ext>
            </a:extLst>
          </p:cNvPr>
          <p:cNvSpPr txBox="1"/>
          <p:nvPr/>
        </p:nvSpPr>
        <p:spPr>
          <a:xfrm>
            <a:off x="415610" y="587286"/>
            <a:ext cx="104873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Priyanshu Kumar, Elaine Lau..., Summer Yue, </a:t>
            </a:r>
            <a:r>
              <a:rPr lang="en-US" altLang="zh-CN" dirty="0" err="1"/>
              <a:t>Zifan</a:t>
            </a:r>
            <a:r>
              <a:rPr lang="en-US" altLang="zh-CN" dirty="0"/>
              <a:t> Wang    CMU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2594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6A9E43C-FF94-49D0-A35E-C4B44C394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0404"/>
            <a:ext cx="12192000" cy="483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3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BE2174-C3BE-A9EC-C0DB-93900B56D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866" y="565150"/>
            <a:ext cx="874779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21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AA13A-532C-2234-C3D6-C1C593AF6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6CD1191-7CBD-4C41-A803-1DCCED097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852487"/>
            <a:ext cx="108299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91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0F011-A819-60D9-3F54-A470DABFD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E3D0033-F804-55FC-7B5B-520B38A8C1C0}"/>
              </a:ext>
            </a:extLst>
          </p:cNvPr>
          <p:cNvSpPr txBox="1"/>
          <p:nvPr/>
        </p:nvSpPr>
        <p:spPr>
          <a:xfrm>
            <a:off x="684191" y="155741"/>
            <a:ext cx="9528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 err="1"/>
              <a:t>BadRobot</a:t>
            </a:r>
            <a:r>
              <a:rPr lang="en-US" altLang="zh-CN" sz="2400" dirty="0"/>
              <a:t>: Jailbreaking Embodied LLMs in the Physical World  (ICLR 2025)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8C2E2B1-DF88-28CB-FEE1-11CB7A369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48" y="565349"/>
            <a:ext cx="106656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400" dirty="0"/>
              <a:t>Hangtao Zhang, Chenyu Zhu, </a:t>
            </a:r>
            <a:r>
              <a:rPr lang="en-US" altLang="zh-CN" sz="1400" dirty="0"/>
              <a:t>…</a:t>
            </a:r>
            <a:r>
              <a:rPr lang="zh-CN" altLang="zh-CN" sz="1400" dirty="0"/>
              <a:t>Aishan Liu, Peijin Guo, Leo Yu Zhang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21208B6-9905-A1B5-8326-2B5C29E69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39" y="5115096"/>
            <a:ext cx="9268496" cy="14701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0184659-8EB2-0FAE-72E5-CB7A8EC81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360" y="1234922"/>
            <a:ext cx="8306873" cy="35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2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2379832" y="1452532"/>
            <a:ext cx="3414800" cy="1749200"/>
          </a:xfrm>
          <a:prstGeom prst="rect">
            <a:avLst/>
          </a:prstGeom>
          <a:solidFill>
            <a:srgbClr val="FFD966"/>
          </a:solidFill>
          <a:ln w="2857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b="1" dirty="0">
                <a:latin typeface="Times New Roman" panose="02020603050405020304" pitchFamily="18" charset="0"/>
                <a:ea typeface="PT Sans"/>
                <a:cs typeface="Times New Roman" panose="02020603050405020304" pitchFamily="18" charset="0"/>
                <a:sym typeface="PT Sans"/>
              </a:rPr>
              <a:t>Part 1</a:t>
            </a:r>
            <a:endParaRPr sz="2667" b="1" dirty="0">
              <a:latin typeface="Times New Roman" panose="02020603050405020304" pitchFamily="18" charset="0"/>
              <a:ea typeface="PT Sans"/>
              <a:cs typeface="Times New Roman" panose="02020603050405020304" pitchFamily="18" charset="0"/>
              <a:sym typeface="PT Sans"/>
            </a:endParaRPr>
          </a:p>
          <a:p>
            <a:pPr algn="ctr"/>
            <a:r>
              <a:rPr lang="en-US" sz="2667" dirty="0">
                <a:latin typeface="Times New Roman" panose="02020603050405020304" pitchFamily="18" charset="0"/>
                <a:ea typeface="PT Sans"/>
                <a:cs typeface="Times New Roman" panose="02020603050405020304" pitchFamily="18" charset="0"/>
                <a:sym typeface="PT Sans"/>
              </a:rPr>
              <a:t>Background</a:t>
            </a:r>
            <a:endParaRPr sz="2667" dirty="0">
              <a:latin typeface="Times New Roman" panose="02020603050405020304" pitchFamily="18" charset="0"/>
              <a:ea typeface="PT Sans"/>
              <a:cs typeface="Times New Roman" panose="02020603050405020304" pitchFamily="18" charset="0"/>
              <a:sym typeface="PT Sans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2379832" y="3927363"/>
            <a:ext cx="3414800" cy="1749200"/>
          </a:xfrm>
          <a:prstGeom prst="rect">
            <a:avLst/>
          </a:prstGeom>
          <a:solidFill>
            <a:srgbClr val="E7E6E6"/>
          </a:solidFill>
          <a:ln w="2857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b="1" dirty="0">
                <a:latin typeface="Times New Roman" panose="02020603050405020304" pitchFamily="18" charset="0"/>
                <a:ea typeface="PT Sans"/>
                <a:cs typeface="Times New Roman" panose="02020603050405020304" pitchFamily="18" charset="0"/>
                <a:sym typeface="PT Sans"/>
              </a:rPr>
              <a:t>Part 3</a:t>
            </a:r>
            <a:endParaRPr sz="2667" b="1" dirty="0">
              <a:latin typeface="Times New Roman" panose="02020603050405020304" pitchFamily="18" charset="0"/>
              <a:ea typeface="PT Sans"/>
              <a:cs typeface="Times New Roman" panose="02020603050405020304" pitchFamily="18" charset="0"/>
              <a:sym typeface="PT Sans"/>
            </a:endParaRPr>
          </a:p>
          <a:p>
            <a:pPr algn="ctr"/>
            <a:r>
              <a:rPr lang="en" sz="2667" dirty="0">
                <a:latin typeface="Times New Roman" panose="02020603050405020304" pitchFamily="18" charset="0"/>
                <a:ea typeface="PT Sans"/>
                <a:cs typeface="Times New Roman" panose="02020603050405020304" pitchFamily="18" charset="0"/>
                <a:sym typeface="PT Sans"/>
              </a:rPr>
              <a:t>Defense</a:t>
            </a:r>
            <a:endParaRPr sz="2667" dirty="0">
              <a:latin typeface="Times New Roman" panose="02020603050405020304" pitchFamily="18" charset="0"/>
              <a:ea typeface="PT Sans"/>
              <a:cs typeface="Times New Roman" panose="02020603050405020304" pitchFamily="18" charset="0"/>
              <a:sym typeface="PT Sans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6347865" y="3927363"/>
            <a:ext cx="3414800" cy="1749200"/>
          </a:xfrm>
          <a:prstGeom prst="rect">
            <a:avLst/>
          </a:prstGeom>
          <a:solidFill>
            <a:srgbClr val="E7E6E6"/>
          </a:solidFill>
          <a:ln w="2857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b="1" dirty="0">
                <a:latin typeface="Times New Roman" panose="02020603050405020304" pitchFamily="18" charset="0"/>
                <a:ea typeface="PT Sans"/>
                <a:cs typeface="Times New Roman" panose="02020603050405020304" pitchFamily="18" charset="0"/>
                <a:sym typeface="PT Sans"/>
              </a:rPr>
              <a:t>Part 4</a:t>
            </a:r>
            <a:endParaRPr sz="2667" b="1" dirty="0">
              <a:latin typeface="Times New Roman" panose="02020603050405020304" pitchFamily="18" charset="0"/>
              <a:ea typeface="PT Sans"/>
              <a:cs typeface="Times New Roman" panose="02020603050405020304" pitchFamily="18" charset="0"/>
              <a:sym typeface="PT Sans"/>
            </a:endParaRPr>
          </a:p>
          <a:p>
            <a:pPr algn="ctr"/>
            <a:r>
              <a:rPr lang="en-US" sz="2667" dirty="0">
                <a:latin typeface="Times New Roman" panose="02020603050405020304" pitchFamily="18" charset="0"/>
                <a:ea typeface="PT Sans"/>
                <a:cs typeface="Times New Roman" panose="02020603050405020304" pitchFamily="18" charset="0"/>
                <a:sym typeface="PT Sans"/>
              </a:rPr>
              <a:t>Conclusion</a:t>
            </a:r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 idx="4294967295"/>
          </p:nvPr>
        </p:nvSpPr>
        <p:spPr>
          <a:xfrm>
            <a:off x="415600" y="3076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990"/>
            </a:pPr>
            <a:r>
              <a:rPr lang="en" sz="3227" b="1" dirty="0">
                <a:latin typeface="Times New Roman" panose="02020603050405020304" pitchFamily="18" charset="0"/>
                <a:ea typeface="PT Sans"/>
                <a:cs typeface="Times New Roman" panose="02020603050405020304" pitchFamily="18" charset="0"/>
                <a:sym typeface="PT Sans"/>
              </a:rPr>
              <a:t>Overview</a:t>
            </a:r>
            <a:endParaRPr sz="3227" b="1" dirty="0">
              <a:latin typeface="Times New Roman" panose="02020603050405020304" pitchFamily="18" charset="0"/>
              <a:ea typeface="PT Sans"/>
              <a:cs typeface="Times New Roman" panose="02020603050405020304" pitchFamily="18" charset="0"/>
              <a:sym typeface="PT Sans"/>
            </a:endParaRPr>
          </a:p>
        </p:txBody>
      </p:sp>
      <p:sp>
        <p:nvSpPr>
          <p:cNvPr id="14" name="Google Shape;64;p15">
            <a:extLst>
              <a:ext uri="{FF2B5EF4-FFF2-40B4-BE49-F238E27FC236}">
                <a16:creationId xmlns:a16="http://schemas.microsoft.com/office/drawing/2014/main" id="{A6F71C85-0FB2-5B4B-AE07-0C29AE3362A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-315989" y="63331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65;p15">
            <a:extLst>
              <a:ext uri="{FF2B5EF4-FFF2-40B4-BE49-F238E27FC236}">
                <a16:creationId xmlns:a16="http://schemas.microsoft.com/office/drawing/2014/main" id="{A7B953A5-9935-4556-EC7F-47FDCBF69B81}"/>
              </a:ext>
            </a:extLst>
          </p:cNvPr>
          <p:cNvSpPr/>
          <p:nvPr/>
        </p:nvSpPr>
        <p:spPr>
          <a:xfrm>
            <a:off x="6347865" y="1456210"/>
            <a:ext cx="3414800" cy="1749200"/>
          </a:xfrm>
          <a:prstGeom prst="rect">
            <a:avLst/>
          </a:prstGeom>
          <a:solidFill>
            <a:schemeClr val="bg2"/>
          </a:solidFill>
          <a:ln w="2857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b="1" dirty="0">
                <a:latin typeface="Times New Roman" panose="02020603050405020304" pitchFamily="18" charset="0"/>
                <a:ea typeface="PT Sans"/>
                <a:cs typeface="Times New Roman" panose="02020603050405020304" pitchFamily="18" charset="0"/>
                <a:sym typeface="PT Sans"/>
              </a:rPr>
              <a:t>Part 2</a:t>
            </a:r>
            <a:endParaRPr sz="2667" b="1" dirty="0">
              <a:latin typeface="Times New Roman" panose="02020603050405020304" pitchFamily="18" charset="0"/>
              <a:ea typeface="PT Sans"/>
              <a:cs typeface="Times New Roman" panose="02020603050405020304" pitchFamily="18" charset="0"/>
              <a:sym typeface="PT Sans"/>
            </a:endParaRPr>
          </a:p>
          <a:p>
            <a:pPr algn="ctr"/>
            <a:r>
              <a:rPr lang="en-US" sz="2667" dirty="0">
                <a:latin typeface="Times New Roman" panose="02020603050405020304" pitchFamily="18" charset="0"/>
                <a:ea typeface="PT Sans"/>
                <a:cs typeface="Times New Roman" panose="02020603050405020304" pitchFamily="18" charset="0"/>
                <a:sym typeface="PT Sans"/>
              </a:rPr>
              <a:t>Jailbreaking Techniques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8CB1F-4256-3771-E97A-CD6EAB638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570D5E5-0098-FA23-AEE1-515CC12E21F1}"/>
              </a:ext>
            </a:extLst>
          </p:cNvPr>
          <p:cNvSpPr txBox="1"/>
          <p:nvPr/>
        </p:nvSpPr>
        <p:spPr>
          <a:xfrm>
            <a:off x="684191" y="155741"/>
            <a:ext cx="9528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 err="1"/>
              <a:t>BadRobot</a:t>
            </a:r>
            <a:r>
              <a:rPr lang="en-US" altLang="zh-CN" sz="2400" dirty="0"/>
              <a:t>: Jailbreaking Embodied LLMs in the Physical World  (ICLR 2025)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BB2EACE-1009-DA79-9F3B-B4C24B72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5" y="1712757"/>
            <a:ext cx="6831815" cy="343248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BBF63F-9EB6-44F2-FBCB-E7A16B65C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325" y="1455312"/>
            <a:ext cx="2284286" cy="212501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1DC2E23-9DFF-9300-FFF4-09553C4AF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3166" y="1455312"/>
            <a:ext cx="2125015" cy="212501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55659DF-3055-A550-8BAC-04235AA95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6469" y="3679569"/>
            <a:ext cx="2388642" cy="23799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5C0242-059B-FCAB-2802-08D83AA00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48" y="565349"/>
            <a:ext cx="106656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400" dirty="0"/>
              <a:t>Hangtao Zhang, Chenyu Zhu, </a:t>
            </a:r>
            <a:r>
              <a:rPr lang="en-US" altLang="zh-CN" sz="1400" dirty="0"/>
              <a:t>…</a:t>
            </a:r>
            <a:r>
              <a:rPr lang="zh-CN" altLang="zh-CN" sz="1400" dirty="0"/>
              <a:t>Aishan Liu, Peijin Guo, Leo Yu Zhang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923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DF495-BEE8-1EBF-0145-E7BB3905E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324E6E1-8F35-EC77-E4FA-B10BC6F078E9}"/>
              </a:ext>
            </a:extLst>
          </p:cNvPr>
          <p:cNvSpPr txBox="1"/>
          <p:nvPr/>
        </p:nvSpPr>
        <p:spPr>
          <a:xfrm>
            <a:off x="684191" y="155741"/>
            <a:ext cx="9528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 err="1"/>
              <a:t>BadRobot</a:t>
            </a:r>
            <a:r>
              <a:rPr lang="en-US" altLang="zh-CN" sz="2400" dirty="0"/>
              <a:t>: Jailbreaking Embodied LLMs in the Physical World  (ICLR 2025)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AF424E-5D8A-8513-42C7-2F973E7D8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48" y="617406"/>
            <a:ext cx="698062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200" b="1" dirty="0"/>
              <a:t>Hangtao Zhang, Chenyu Zhu, Xianlong Wang, Ziqi Zhou, Changgan Yin, Minghui Li, Lulu Xue, Yichen Wang, </a:t>
            </a:r>
            <a:endParaRPr lang="en-US" altLang="zh-CN" sz="12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200" b="1" dirty="0"/>
              <a:t>Shengshan Hu, Aishan Liu, Peijin Guo, Leo Yu Zhang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EE93984-FC73-B136-4362-0F8E8DCF6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580" y="1060828"/>
            <a:ext cx="5743144" cy="579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68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AC0A9DFD-E73E-6C04-E454-18764D212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>
            <a:extLst>
              <a:ext uri="{FF2B5EF4-FFF2-40B4-BE49-F238E27FC236}">
                <a16:creationId xmlns:a16="http://schemas.microsoft.com/office/drawing/2014/main" id="{54C03037-ACC4-E35E-E67B-2BE58BE90194}"/>
              </a:ext>
            </a:extLst>
          </p:cNvPr>
          <p:cNvSpPr/>
          <p:nvPr/>
        </p:nvSpPr>
        <p:spPr>
          <a:xfrm>
            <a:off x="2379832" y="1452532"/>
            <a:ext cx="3414800" cy="1749200"/>
          </a:xfrm>
          <a:prstGeom prst="rect">
            <a:avLst/>
          </a:prstGeom>
          <a:solidFill>
            <a:srgbClr val="E7E6E6"/>
          </a:solidFill>
          <a:ln w="2857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b="1" dirty="0">
                <a:latin typeface="Times New Roman" panose="02020603050405020304" pitchFamily="18" charset="0"/>
                <a:cs typeface="Times New Roman" panose="02020603050405020304" pitchFamily="18" charset="0"/>
                <a:sym typeface="PT Sans"/>
              </a:rPr>
              <a:t>Part 1</a:t>
            </a:r>
            <a:endParaRPr sz="2667" b="1" dirty="0">
              <a:latin typeface="Times New Roman" panose="02020603050405020304" pitchFamily="18" charset="0"/>
              <a:cs typeface="Times New Roman" panose="02020603050405020304" pitchFamily="18" charset="0"/>
              <a:sym typeface="PT Sans"/>
            </a:endParaRPr>
          </a:p>
          <a:p>
            <a:pPr algn="ctr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  <a:sym typeface="PT Sans"/>
              </a:rPr>
              <a:t>Background</a:t>
            </a:r>
            <a:endParaRPr sz="2667" dirty="0">
              <a:latin typeface="Times New Roman" panose="02020603050405020304" pitchFamily="18" charset="0"/>
              <a:cs typeface="Times New Roman" panose="02020603050405020304" pitchFamily="18" charset="0"/>
              <a:sym typeface="PT Sans"/>
            </a:endParaRPr>
          </a:p>
        </p:txBody>
      </p:sp>
      <p:sp>
        <p:nvSpPr>
          <p:cNvPr id="67" name="Google Shape;67;p15">
            <a:extLst>
              <a:ext uri="{FF2B5EF4-FFF2-40B4-BE49-F238E27FC236}">
                <a16:creationId xmlns:a16="http://schemas.microsoft.com/office/drawing/2014/main" id="{B4AF0394-C546-ABB9-1491-982F62A44B5B}"/>
              </a:ext>
            </a:extLst>
          </p:cNvPr>
          <p:cNvSpPr/>
          <p:nvPr/>
        </p:nvSpPr>
        <p:spPr>
          <a:xfrm>
            <a:off x="2379832" y="3927363"/>
            <a:ext cx="3414800" cy="1749200"/>
          </a:xfrm>
          <a:prstGeom prst="rect">
            <a:avLst/>
          </a:prstGeom>
          <a:solidFill>
            <a:srgbClr val="FFD966"/>
          </a:solidFill>
          <a:ln w="2857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b="1" dirty="0">
                <a:latin typeface="Times New Roman" panose="02020603050405020304" pitchFamily="18" charset="0"/>
                <a:cs typeface="Times New Roman" panose="02020603050405020304" pitchFamily="18" charset="0"/>
                <a:sym typeface="PT Sans"/>
              </a:rPr>
              <a:t>Part 3</a:t>
            </a:r>
            <a:endParaRPr sz="2667" b="1" dirty="0">
              <a:latin typeface="Times New Roman" panose="02020603050405020304" pitchFamily="18" charset="0"/>
              <a:cs typeface="Times New Roman" panose="02020603050405020304" pitchFamily="18" charset="0"/>
              <a:sym typeface="PT Sans"/>
            </a:endParaRPr>
          </a:p>
          <a:p>
            <a:pPr algn="ctr"/>
            <a:r>
              <a:rPr lang="en" sz="2667" dirty="0">
                <a:latin typeface="Times New Roman" panose="02020603050405020304" pitchFamily="18" charset="0"/>
                <a:cs typeface="Times New Roman" panose="02020603050405020304" pitchFamily="18" charset="0"/>
                <a:sym typeface="PT Sans"/>
              </a:rPr>
              <a:t>Defense</a:t>
            </a:r>
            <a:endParaRPr sz="2667" dirty="0">
              <a:latin typeface="Times New Roman" panose="02020603050405020304" pitchFamily="18" charset="0"/>
              <a:cs typeface="Times New Roman" panose="02020603050405020304" pitchFamily="18" charset="0"/>
              <a:sym typeface="PT Sans"/>
            </a:endParaRPr>
          </a:p>
        </p:txBody>
      </p:sp>
      <p:sp>
        <p:nvSpPr>
          <p:cNvPr id="68" name="Google Shape;68;p15">
            <a:extLst>
              <a:ext uri="{FF2B5EF4-FFF2-40B4-BE49-F238E27FC236}">
                <a16:creationId xmlns:a16="http://schemas.microsoft.com/office/drawing/2014/main" id="{1743CA8D-6EC9-52DE-8F3A-718830F47823}"/>
              </a:ext>
            </a:extLst>
          </p:cNvPr>
          <p:cNvSpPr/>
          <p:nvPr/>
        </p:nvSpPr>
        <p:spPr>
          <a:xfrm>
            <a:off x="6347865" y="3927363"/>
            <a:ext cx="3414800" cy="1749200"/>
          </a:xfrm>
          <a:prstGeom prst="rect">
            <a:avLst/>
          </a:prstGeom>
          <a:solidFill>
            <a:srgbClr val="E7E6E6"/>
          </a:solidFill>
          <a:ln w="2857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b="1" dirty="0">
                <a:latin typeface="Times New Roman" panose="02020603050405020304" pitchFamily="18" charset="0"/>
                <a:ea typeface="PT Sans"/>
                <a:cs typeface="Times New Roman" panose="02020603050405020304" pitchFamily="18" charset="0"/>
                <a:sym typeface="PT Sans"/>
              </a:rPr>
              <a:t>Part 4</a:t>
            </a:r>
            <a:endParaRPr sz="2667" b="1" dirty="0">
              <a:latin typeface="Times New Roman" panose="02020603050405020304" pitchFamily="18" charset="0"/>
              <a:ea typeface="PT Sans"/>
              <a:cs typeface="Times New Roman" panose="02020603050405020304" pitchFamily="18" charset="0"/>
              <a:sym typeface="PT Sans"/>
            </a:endParaRPr>
          </a:p>
          <a:p>
            <a:pPr algn="ctr"/>
            <a:r>
              <a:rPr lang="en-US" sz="2667" dirty="0">
                <a:latin typeface="Times New Roman" panose="02020603050405020304" pitchFamily="18" charset="0"/>
                <a:ea typeface="PT Sans"/>
                <a:cs typeface="Times New Roman" panose="02020603050405020304" pitchFamily="18" charset="0"/>
                <a:sym typeface="PT Sans"/>
              </a:rPr>
              <a:t>Conclusion</a:t>
            </a:r>
          </a:p>
        </p:txBody>
      </p:sp>
      <p:sp>
        <p:nvSpPr>
          <p:cNvPr id="69" name="Google Shape;69;p15">
            <a:extLst>
              <a:ext uri="{FF2B5EF4-FFF2-40B4-BE49-F238E27FC236}">
                <a16:creationId xmlns:a16="http://schemas.microsoft.com/office/drawing/2014/main" id="{2301117D-4733-AB85-D4D0-F285F18EDEB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5600" y="3076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990"/>
            </a:pPr>
            <a:r>
              <a:rPr lang="en" sz="3227" b="1" dirty="0">
                <a:latin typeface="Times New Roman" panose="02020603050405020304" pitchFamily="18" charset="0"/>
                <a:ea typeface="PT Sans"/>
                <a:cs typeface="Times New Roman" panose="02020603050405020304" pitchFamily="18" charset="0"/>
                <a:sym typeface="PT Sans"/>
              </a:rPr>
              <a:t>Overview</a:t>
            </a:r>
            <a:endParaRPr sz="3227" b="1" dirty="0">
              <a:latin typeface="Times New Roman" panose="02020603050405020304" pitchFamily="18" charset="0"/>
              <a:ea typeface="PT Sans"/>
              <a:cs typeface="Times New Roman" panose="02020603050405020304" pitchFamily="18" charset="0"/>
              <a:sym typeface="PT Sans"/>
            </a:endParaRPr>
          </a:p>
        </p:txBody>
      </p:sp>
      <p:sp>
        <p:nvSpPr>
          <p:cNvPr id="14" name="Google Shape;64;p15">
            <a:extLst>
              <a:ext uri="{FF2B5EF4-FFF2-40B4-BE49-F238E27FC236}">
                <a16:creationId xmlns:a16="http://schemas.microsoft.com/office/drawing/2014/main" id="{D49D1E79-9526-A386-4C20-0473BC4F1A3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-315989" y="63331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65;p15">
            <a:extLst>
              <a:ext uri="{FF2B5EF4-FFF2-40B4-BE49-F238E27FC236}">
                <a16:creationId xmlns:a16="http://schemas.microsoft.com/office/drawing/2014/main" id="{3513B98A-53BA-38CE-722A-EEBEB22284CD}"/>
              </a:ext>
            </a:extLst>
          </p:cNvPr>
          <p:cNvSpPr/>
          <p:nvPr/>
        </p:nvSpPr>
        <p:spPr>
          <a:xfrm>
            <a:off x="6347865" y="1456210"/>
            <a:ext cx="3414800" cy="1749200"/>
          </a:xfrm>
          <a:prstGeom prst="rect">
            <a:avLst/>
          </a:prstGeom>
          <a:solidFill>
            <a:srgbClr val="E7E6E6"/>
          </a:solidFill>
          <a:ln w="2857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b="1" dirty="0">
                <a:latin typeface="Times New Roman" panose="02020603050405020304" pitchFamily="18" charset="0"/>
                <a:cs typeface="Times New Roman" panose="02020603050405020304" pitchFamily="18" charset="0"/>
                <a:sym typeface="PT Sans"/>
              </a:rPr>
              <a:t>Part 2</a:t>
            </a:r>
            <a:endParaRPr sz="2667" b="1" dirty="0">
              <a:latin typeface="Times New Roman" panose="02020603050405020304" pitchFamily="18" charset="0"/>
              <a:cs typeface="Times New Roman" panose="02020603050405020304" pitchFamily="18" charset="0"/>
              <a:sym typeface="PT Sans"/>
            </a:endParaRPr>
          </a:p>
          <a:p>
            <a:pPr algn="ctr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  <a:sym typeface="PT Sans"/>
              </a:rPr>
              <a:t>Jailbreaking Techniques</a:t>
            </a:r>
          </a:p>
        </p:txBody>
      </p:sp>
    </p:spTree>
    <p:extLst>
      <p:ext uri="{BB962C8B-B14F-4D97-AF65-F5344CB8AC3E}">
        <p14:creationId xmlns:p14="http://schemas.microsoft.com/office/powerpoint/2010/main" val="1650119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C4DA6-45DE-193A-EBFA-9F98CDBF0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A648F27-60DE-7542-7AB9-6510C43DE89E}"/>
              </a:ext>
            </a:extLst>
          </p:cNvPr>
          <p:cNvSpPr txBox="1"/>
          <p:nvPr/>
        </p:nvSpPr>
        <p:spPr>
          <a:xfrm>
            <a:off x="330019" y="229278"/>
            <a:ext cx="111579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CP-Guard: Malicious Agent Detection and Defense in Collaborative Bird’s Eye View Perception</a:t>
            </a:r>
          </a:p>
          <a:p>
            <a:r>
              <a:rPr lang="en-US" altLang="zh-CN" dirty="0" err="1"/>
              <a:t>Senkang</a:t>
            </a:r>
            <a:r>
              <a:rPr lang="en-US" altLang="zh-CN" dirty="0"/>
              <a:t> Hu, </a:t>
            </a:r>
            <a:r>
              <a:rPr lang="en-US" altLang="zh-CN" dirty="0" err="1"/>
              <a:t>Yihang</a:t>
            </a:r>
            <a:r>
              <a:rPr lang="en-US" altLang="zh-CN" dirty="0"/>
              <a:t> Tao, </a:t>
            </a:r>
            <a:r>
              <a:rPr lang="en-US" altLang="zh-CN" dirty="0" err="1"/>
              <a:t>Guowen</a:t>
            </a:r>
            <a:r>
              <a:rPr lang="en-US" altLang="zh-CN" dirty="0"/>
              <a:t> Xu, </a:t>
            </a:r>
            <a:r>
              <a:rPr lang="en-US" altLang="zh-CN" dirty="0" err="1"/>
              <a:t>Yiqin</a:t>
            </a:r>
            <a:r>
              <a:rPr lang="en-US" altLang="zh-CN" dirty="0"/>
              <a:t> Deng, </a:t>
            </a:r>
            <a:r>
              <a:rPr lang="en-US" altLang="zh-CN" dirty="0" err="1"/>
              <a:t>Xianhao</a:t>
            </a:r>
            <a:r>
              <a:rPr lang="en-US" altLang="zh-CN" dirty="0"/>
              <a:t> Chen, </a:t>
            </a:r>
            <a:r>
              <a:rPr lang="en-US" altLang="zh-CN" dirty="0" err="1"/>
              <a:t>Yuguang</a:t>
            </a:r>
            <a:r>
              <a:rPr lang="en-US" altLang="zh-CN" dirty="0"/>
              <a:t> Fang, Sam Kwong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64B3CE7-BF41-8AE4-5910-3DB94D6C9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724" y="1337274"/>
            <a:ext cx="6635113" cy="439423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97AECAE-21BE-6213-CB05-671B910B1883}"/>
              </a:ext>
            </a:extLst>
          </p:cNvPr>
          <p:cNvSpPr txBox="1"/>
          <p:nvPr/>
        </p:nvSpPr>
        <p:spPr>
          <a:xfrm>
            <a:off x="1637227" y="6039004"/>
            <a:ext cx="9155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Environment: multiple autonomous vehicles (CAVs) share perception information through vehicle-to-vehicle communication (V2V) to extend the perception range of individual vehicles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7015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AED1F-29FA-08A9-C0E3-5B3D2CD6F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57846DE2-BE9F-3E40-77E9-E97D07AE3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639" y="1716823"/>
            <a:ext cx="6543675" cy="94297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887E921-17C3-C31D-8C85-5C2BBB0E8D66}"/>
              </a:ext>
            </a:extLst>
          </p:cNvPr>
          <p:cNvSpPr txBox="1"/>
          <p:nvPr/>
        </p:nvSpPr>
        <p:spPr>
          <a:xfrm>
            <a:off x="330019" y="229278"/>
            <a:ext cx="1186198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CP-Guard: Malicious Agent Detection and Defense in Collaborative Bird’s Eye View Perception</a:t>
            </a:r>
          </a:p>
          <a:p>
            <a:r>
              <a:rPr lang="en-US" altLang="zh-CN" dirty="0" err="1"/>
              <a:t>Senkang</a:t>
            </a:r>
            <a:r>
              <a:rPr lang="en-US" altLang="zh-CN" dirty="0"/>
              <a:t> Hu, </a:t>
            </a:r>
            <a:r>
              <a:rPr lang="en-US" altLang="zh-CN" dirty="0" err="1"/>
              <a:t>Yihang</a:t>
            </a:r>
            <a:r>
              <a:rPr lang="en-US" altLang="zh-CN" dirty="0"/>
              <a:t> Tao, </a:t>
            </a:r>
            <a:r>
              <a:rPr lang="en-US" altLang="zh-CN" dirty="0" err="1"/>
              <a:t>Guowen</a:t>
            </a:r>
            <a:r>
              <a:rPr lang="en-US" altLang="zh-CN" dirty="0"/>
              <a:t> Xu, </a:t>
            </a:r>
            <a:r>
              <a:rPr lang="en-US" altLang="zh-CN" dirty="0" err="1"/>
              <a:t>Yiqin</a:t>
            </a:r>
            <a:r>
              <a:rPr lang="en-US" altLang="zh-CN" dirty="0"/>
              <a:t> Deng, </a:t>
            </a:r>
            <a:r>
              <a:rPr lang="en-US" altLang="zh-CN" dirty="0" err="1"/>
              <a:t>Xianhao</a:t>
            </a:r>
            <a:r>
              <a:rPr lang="en-US" altLang="zh-CN" dirty="0"/>
              <a:t> Chen, </a:t>
            </a:r>
            <a:r>
              <a:rPr lang="en-US" altLang="zh-CN" dirty="0" err="1"/>
              <a:t>Yuguang</a:t>
            </a:r>
            <a:r>
              <a:rPr lang="en-US" altLang="zh-CN" dirty="0"/>
              <a:t> Fang, Sam Kwong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581ADF9-1563-7EE5-88BB-3B27F4194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675" y="2810874"/>
            <a:ext cx="6360755" cy="114678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CEE6A09-88CB-5142-DCC9-2B65618D1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936" y="4676880"/>
            <a:ext cx="4962525" cy="1533525"/>
          </a:xfrm>
          <a:prstGeom prst="rect">
            <a:avLst/>
          </a:prstGeom>
        </p:spPr>
      </p:pic>
      <p:sp>
        <p:nvSpPr>
          <p:cNvPr id="6" name="箭头: 右 5">
            <a:extLst>
              <a:ext uri="{FF2B5EF4-FFF2-40B4-BE49-F238E27FC236}">
                <a16:creationId xmlns:a16="http://schemas.microsoft.com/office/drawing/2014/main" id="{85E105B1-D449-175A-868C-0C28DB1ADA9E}"/>
              </a:ext>
            </a:extLst>
          </p:cNvPr>
          <p:cNvSpPr/>
          <p:nvPr/>
        </p:nvSpPr>
        <p:spPr>
          <a:xfrm rot="5400000">
            <a:off x="5617109" y="4325104"/>
            <a:ext cx="642397" cy="2096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A28F0FB-39F4-D974-B5E3-107881AD7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793" y="5342387"/>
            <a:ext cx="2943225" cy="52387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3231F47-2160-D375-42B9-993FCD4E87FE}"/>
              </a:ext>
            </a:extLst>
          </p:cNvPr>
          <p:cNvSpPr txBox="1"/>
          <p:nvPr/>
        </p:nvSpPr>
        <p:spPr>
          <a:xfrm>
            <a:off x="821635" y="2398112"/>
            <a:ext cx="14113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Jailbreak</a:t>
            </a:r>
            <a:endParaRPr lang="zh-CN" altLang="en-US" sz="24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8F9D382-7857-4093-04DA-A3A093E97290}"/>
              </a:ext>
            </a:extLst>
          </p:cNvPr>
          <p:cNvSpPr txBox="1"/>
          <p:nvPr/>
        </p:nvSpPr>
        <p:spPr>
          <a:xfrm>
            <a:off x="821635" y="5111554"/>
            <a:ext cx="14113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Defense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13865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E35B7-7D2E-6A82-DD5A-C55226D47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6E9A25D-E117-A0FE-D190-D41B3AA8B830}"/>
              </a:ext>
            </a:extLst>
          </p:cNvPr>
          <p:cNvSpPr txBox="1"/>
          <p:nvPr/>
        </p:nvSpPr>
        <p:spPr>
          <a:xfrm>
            <a:off x="330019" y="229278"/>
            <a:ext cx="1186198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CP-Guard: Malicious Agent Detection and Defense in Collaborative Bird’s Eye View Perception</a:t>
            </a:r>
          </a:p>
          <a:p>
            <a:r>
              <a:rPr lang="en-US" altLang="zh-CN" dirty="0" err="1"/>
              <a:t>Senkang</a:t>
            </a:r>
            <a:r>
              <a:rPr lang="en-US" altLang="zh-CN" dirty="0"/>
              <a:t> Hu, </a:t>
            </a:r>
            <a:r>
              <a:rPr lang="en-US" altLang="zh-CN" dirty="0" err="1"/>
              <a:t>Yihang</a:t>
            </a:r>
            <a:r>
              <a:rPr lang="en-US" altLang="zh-CN" dirty="0"/>
              <a:t> Tao, </a:t>
            </a:r>
            <a:r>
              <a:rPr lang="en-US" altLang="zh-CN" dirty="0" err="1"/>
              <a:t>Guowen</a:t>
            </a:r>
            <a:r>
              <a:rPr lang="en-US" altLang="zh-CN" dirty="0"/>
              <a:t> Xu, </a:t>
            </a:r>
            <a:r>
              <a:rPr lang="en-US" altLang="zh-CN" dirty="0" err="1"/>
              <a:t>Yiqin</a:t>
            </a:r>
            <a:r>
              <a:rPr lang="en-US" altLang="zh-CN" dirty="0"/>
              <a:t> Deng, </a:t>
            </a:r>
            <a:r>
              <a:rPr lang="en-US" altLang="zh-CN" dirty="0" err="1"/>
              <a:t>Xianhao</a:t>
            </a:r>
            <a:r>
              <a:rPr lang="en-US" altLang="zh-CN" dirty="0"/>
              <a:t> Chen, </a:t>
            </a:r>
            <a:r>
              <a:rPr lang="en-US" altLang="zh-CN" dirty="0" err="1"/>
              <a:t>Yuguang</a:t>
            </a:r>
            <a:r>
              <a:rPr lang="en-US" altLang="zh-CN" dirty="0"/>
              <a:t> Fang, Sam Kwong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B7290E4-443E-9E46-2EAD-F511A96AB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12" y="2000766"/>
            <a:ext cx="5481444" cy="416667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380FF4F-28B1-764B-AF54-CF90060C59D8}"/>
              </a:ext>
            </a:extLst>
          </p:cNvPr>
          <p:cNvSpPr txBox="1"/>
          <p:nvPr/>
        </p:nvSpPr>
        <p:spPr>
          <a:xfrm>
            <a:off x="5142874" y="1631434"/>
            <a:ext cx="1365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二分法</a:t>
            </a:r>
          </a:p>
        </p:txBody>
      </p:sp>
    </p:spTree>
    <p:extLst>
      <p:ext uri="{BB962C8B-B14F-4D97-AF65-F5344CB8AC3E}">
        <p14:creationId xmlns:p14="http://schemas.microsoft.com/office/powerpoint/2010/main" val="2621029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0E328-4489-34CD-9CF6-2A83D3B3D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FAE22D7-4292-232C-ACD1-6FD0CB026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149" y="1362674"/>
            <a:ext cx="8947711" cy="528757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7A54251-5A46-2B4A-BD9F-C63722F7BB28}"/>
              </a:ext>
            </a:extLst>
          </p:cNvPr>
          <p:cNvSpPr txBox="1"/>
          <p:nvPr/>
        </p:nvSpPr>
        <p:spPr>
          <a:xfrm>
            <a:off x="330019" y="229278"/>
            <a:ext cx="1186198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CP-Guard: Malicious Agent Detection and Defense in Collaborative Bird’s Eye View Perception</a:t>
            </a:r>
          </a:p>
          <a:p>
            <a:r>
              <a:rPr lang="en-US" altLang="zh-CN" dirty="0" err="1"/>
              <a:t>Senkang</a:t>
            </a:r>
            <a:r>
              <a:rPr lang="en-US" altLang="zh-CN" dirty="0"/>
              <a:t> Hu, </a:t>
            </a:r>
            <a:r>
              <a:rPr lang="en-US" altLang="zh-CN" dirty="0" err="1"/>
              <a:t>Yihang</a:t>
            </a:r>
            <a:r>
              <a:rPr lang="en-US" altLang="zh-CN" dirty="0"/>
              <a:t> Tao, </a:t>
            </a:r>
            <a:r>
              <a:rPr lang="en-US" altLang="zh-CN" dirty="0" err="1"/>
              <a:t>Guowen</a:t>
            </a:r>
            <a:r>
              <a:rPr lang="en-US" altLang="zh-CN" dirty="0"/>
              <a:t> Xu, </a:t>
            </a:r>
            <a:r>
              <a:rPr lang="en-US" altLang="zh-CN" dirty="0" err="1"/>
              <a:t>Yiqin</a:t>
            </a:r>
            <a:r>
              <a:rPr lang="en-US" altLang="zh-CN" dirty="0"/>
              <a:t> Deng, </a:t>
            </a:r>
            <a:r>
              <a:rPr lang="en-US" altLang="zh-CN" dirty="0" err="1"/>
              <a:t>Xianhao</a:t>
            </a:r>
            <a:r>
              <a:rPr lang="en-US" altLang="zh-CN" dirty="0"/>
              <a:t> Chen, </a:t>
            </a:r>
            <a:r>
              <a:rPr lang="en-US" altLang="zh-CN" dirty="0" err="1"/>
              <a:t>Yuguang</a:t>
            </a:r>
            <a:r>
              <a:rPr lang="en-US" altLang="zh-CN" dirty="0"/>
              <a:t> Fang, Sam Kwong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3078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FE25A62-441D-959E-DC89-648692D5A10F}"/>
              </a:ext>
            </a:extLst>
          </p:cNvPr>
          <p:cNvSpPr txBox="1"/>
          <p:nvPr/>
        </p:nvSpPr>
        <p:spPr>
          <a:xfrm>
            <a:off x="310026" y="230211"/>
            <a:ext cx="11951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PsySafe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Comprehensive Framework for Psychological-based Attack, Defense, and Evaluation of Multi-agent System (ACL2025 long paper)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23E8A54-3558-30ED-79B7-BC04A0819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4798"/>
            <a:ext cx="12192000" cy="493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32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ACDE345-7A68-8972-EA11-B695EAE0B1AB}"/>
              </a:ext>
            </a:extLst>
          </p:cNvPr>
          <p:cNvSpPr txBox="1"/>
          <p:nvPr/>
        </p:nvSpPr>
        <p:spPr>
          <a:xfrm>
            <a:off x="310026" y="139242"/>
            <a:ext cx="11951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PsySafe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Comprehensive Framework for Psychological-based Attack, Defense, and Evaluation of Multi-agent System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046F43D-B471-BBBB-4862-44119F30A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08" y="1052748"/>
            <a:ext cx="6256475" cy="55556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CC8C3D-5834-4B3F-3A01-540088D10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397" y="1809646"/>
            <a:ext cx="3737723" cy="417885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51EB712-F58A-7F70-9CFC-989DF6CE3B8B}"/>
              </a:ext>
            </a:extLst>
          </p:cNvPr>
          <p:cNvSpPr txBox="1"/>
          <p:nvPr/>
        </p:nvSpPr>
        <p:spPr>
          <a:xfrm>
            <a:off x="8224773" y="5988504"/>
            <a:ext cx="25489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HI(Human Input) Attack</a:t>
            </a:r>
            <a:endParaRPr lang="zh-CN" altLang="en-US" dirty="0"/>
          </a:p>
        </p:txBody>
      </p:sp>
      <p:sp>
        <p:nvSpPr>
          <p:cNvPr id="9" name="加号 8">
            <a:extLst>
              <a:ext uri="{FF2B5EF4-FFF2-40B4-BE49-F238E27FC236}">
                <a16:creationId xmlns:a16="http://schemas.microsoft.com/office/drawing/2014/main" id="{DB85C8FE-6A35-6F28-4FD0-8F12AEE25F6C}"/>
              </a:ext>
            </a:extLst>
          </p:cNvPr>
          <p:cNvSpPr/>
          <p:nvPr/>
        </p:nvSpPr>
        <p:spPr>
          <a:xfrm>
            <a:off x="6910561" y="3486955"/>
            <a:ext cx="450574" cy="42407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493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8CDE1F1-8FB0-09A3-9051-6E6BDD4CB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505" y="2163343"/>
            <a:ext cx="6021319" cy="227991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41D4809-A0AC-CBED-0BC9-6C58026B8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26" y="213894"/>
            <a:ext cx="5657850" cy="643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5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E2679-CAC2-EBB4-F5EC-8A00249E6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2A1134FB-32C3-3059-A0C4-6DD0FBA48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23" y="708403"/>
            <a:ext cx="9841642" cy="50548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B5A184-A2C9-3A8E-F744-B0583C2FB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23" y="175805"/>
            <a:ext cx="10515600" cy="76376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Agent?</a:t>
            </a:r>
            <a:endParaRPr lang="en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64;p15">
            <a:extLst>
              <a:ext uri="{FF2B5EF4-FFF2-40B4-BE49-F238E27FC236}">
                <a16:creationId xmlns:a16="http://schemas.microsoft.com/office/drawing/2014/main" id="{F1EB4E6F-382B-F8BB-321C-66B4A0F7203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-315989" y="63331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CCF8986-83FC-8800-2551-1BEA8AE153F5}"/>
              </a:ext>
            </a:extLst>
          </p:cNvPr>
          <p:cNvSpPr txBox="1"/>
          <p:nvPr/>
        </p:nvSpPr>
        <p:spPr>
          <a:xfrm>
            <a:off x="1017645" y="5821318"/>
            <a:ext cx="104316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An agent is an entity that can perceive its environment, process information, make decisions, and take actions to achieve specific objectives, enabling it to interact with its surroundings and other agents.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838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485A60-E5A5-0C07-7A4A-176778BDE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2936"/>
            <a:ext cx="11828287" cy="306261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96CD2BB-DD3A-067A-B560-89CFDE4F15EB}"/>
              </a:ext>
            </a:extLst>
          </p:cNvPr>
          <p:cNvSpPr txBox="1"/>
          <p:nvPr/>
        </p:nvSpPr>
        <p:spPr>
          <a:xfrm>
            <a:off x="310026" y="223861"/>
            <a:ext cx="11951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PsySafe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Comprehensive Framework for Psychological-based Attack, Defense, and Evaluation of Multi-agent System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492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88439-4A40-E020-75AE-BD040EBE6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8BFF709-4E3B-D871-B8E4-CC2F09FE4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087"/>
            <a:ext cx="12192000" cy="459582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3E3CCA4-1805-69C8-9A4B-775DD9B6061F}"/>
              </a:ext>
            </a:extLst>
          </p:cNvPr>
          <p:cNvSpPr txBox="1"/>
          <p:nvPr/>
        </p:nvSpPr>
        <p:spPr>
          <a:xfrm>
            <a:off x="330019" y="229278"/>
            <a:ext cx="118619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GuardReasoner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Towards Reasoning-based LLM Safeguards</a:t>
            </a:r>
          </a:p>
          <a:p>
            <a:r>
              <a:rPr lang="en-US" altLang="zh-CN" dirty="0"/>
              <a:t> Yue Liu, </a:t>
            </a:r>
            <a:r>
              <a:rPr lang="en-US" altLang="zh-CN" dirty="0" err="1"/>
              <a:t>Hongcheng</a:t>
            </a:r>
            <a:r>
              <a:rPr lang="en-US" altLang="zh-CN" dirty="0"/>
              <a:t> Gao, </a:t>
            </a:r>
            <a:r>
              <a:rPr lang="en-US" altLang="zh-CN" dirty="0" err="1"/>
              <a:t>Shengfang</a:t>
            </a:r>
            <a:r>
              <a:rPr lang="en-US" altLang="zh-CN" dirty="0"/>
              <a:t> Zhai, Jun Xia, Tianyi Wu, Zhiwei Xue, Yulin Chen, </a:t>
            </a:r>
          </a:p>
          <a:p>
            <a:r>
              <a:rPr lang="en-US" altLang="zh-CN" dirty="0"/>
              <a:t> Kenji Kawaguchi, </a:t>
            </a:r>
            <a:r>
              <a:rPr lang="en-US" altLang="zh-CN" dirty="0" err="1"/>
              <a:t>Jiaheng</a:t>
            </a:r>
            <a:r>
              <a:rPr lang="en-US" altLang="zh-CN" dirty="0"/>
              <a:t> Zhang, Bryan Hooi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67C587B-CECB-1BFE-1C66-8AE23AE4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55" y="5772485"/>
            <a:ext cx="4981575" cy="6191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18AA82E-699D-2004-7043-C2D07102A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127" y="5772485"/>
            <a:ext cx="6035832" cy="7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72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1AF19-2E09-1861-49CC-4756BCBB1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CB9E6E1-A397-4824-4EA2-2470D89BF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973" y="1235608"/>
            <a:ext cx="8840072" cy="546241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ACA8AF4-1CF8-51BA-460C-424986E983D7}"/>
              </a:ext>
            </a:extLst>
          </p:cNvPr>
          <p:cNvSpPr txBox="1"/>
          <p:nvPr/>
        </p:nvSpPr>
        <p:spPr>
          <a:xfrm>
            <a:off x="330019" y="229278"/>
            <a:ext cx="1186198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GuardReasoner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Towards Reasoning-based LLM Safeguards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/>
              <a:t>Yue Liu, </a:t>
            </a:r>
            <a:r>
              <a:rPr lang="en-US" altLang="zh-CN" dirty="0" err="1"/>
              <a:t>Hongcheng</a:t>
            </a:r>
            <a:r>
              <a:rPr lang="en-US" altLang="zh-CN" dirty="0"/>
              <a:t> Gao, </a:t>
            </a:r>
            <a:r>
              <a:rPr lang="en-US" altLang="zh-CN" dirty="0" err="1"/>
              <a:t>Shengfang</a:t>
            </a:r>
            <a:r>
              <a:rPr lang="en-US" altLang="zh-CN" dirty="0"/>
              <a:t> Zhai, Jun Xia, Tianyi Wu, Zhiwei Xue, Yulin Chen, </a:t>
            </a:r>
          </a:p>
          <a:p>
            <a:r>
              <a:rPr lang="en-US" altLang="zh-CN" dirty="0"/>
              <a:t> Kenji Kawaguchi, </a:t>
            </a:r>
            <a:r>
              <a:rPr lang="en-US" altLang="zh-CN" dirty="0" err="1"/>
              <a:t>Jiaheng</a:t>
            </a:r>
            <a:r>
              <a:rPr lang="en-US" altLang="zh-CN" dirty="0"/>
              <a:t> Zhang, Bryan Hooi</a:t>
            </a:r>
          </a:p>
        </p:txBody>
      </p:sp>
    </p:spTree>
    <p:extLst>
      <p:ext uri="{BB962C8B-B14F-4D97-AF65-F5344CB8AC3E}">
        <p14:creationId xmlns:p14="http://schemas.microsoft.com/office/powerpoint/2010/main" val="206669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86C5A124-861A-88C0-B656-9868A14E1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>
            <a:extLst>
              <a:ext uri="{FF2B5EF4-FFF2-40B4-BE49-F238E27FC236}">
                <a16:creationId xmlns:a16="http://schemas.microsoft.com/office/drawing/2014/main" id="{1957B38B-016C-0503-4A39-6F1716BE5AAD}"/>
              </a:ext>
            </a:extLst>
          </p:cNvPr>
          <p:cNvSpPr/>
          <p:nvPr/>
        </p:nvSpPr>
        <p:spPr>
          <a:xfrm>
            <a:off x="2379832" y="1452532"/>
            <a:ext cx="3414800" cy="1749200"/>
          </a:xfrm>
          <a:prstGeom prst="rect">
            <a:avLst/>
          </a:prstGeom>
          <a:solidFill>
            <a:srgbClr val="E7E6E6"/>
          </a:solidFill>
          <a:ln w="2857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b="1" dirty="0">
                <a:latin typeface="Times New Roman" panose="02020603050405020304" pitchFamily="18" charset="0"/>
                <a:cs typeface="Times New Roman" panose="02020603050405020304" pitchFamily="18" charset="0"/>
                <a:sym typeface="PT Sans"/>
              </a:rPr>
              <a:t>Part 1</a:t>
            </a:r>
            <a:endParaRPr sz="2667" b="1" dirty="0">
              <a:latin typeface="Times New Roman" panose="02020603050405020304" pitchFamily="18" charset="0"/>
              <a:cs typeface="Times New Roman" panose="02020603050405020304" pitchFamily="18" charset="0"/>
              <a:sym typeface="PT Sans"/>
            </a:endParaRPr>
          </a:p>
          <a:p>
            <a:pPr algn="ctr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  <a:sym typeface="PT Sans"/>
              </a:rPr>
              <a:t>Background</a:t>
            </a:r>
            <a:endParaRPr sz="2667" dirty="0">
              <a:latin typeface="Times New Roman" panose="02020603050405020304" pitchFamily="18" charset="0"/>
              <a:cs typeface="Times New Roman" panose="02020603050405020304" pitchFamily="18" charset="0"/>
              <a:sym typeface="PT Sans"/>
            </a:endParaRPr>
          </a:p>
        </p:txBody>
      </p:sp>
      <p:sp>
        <p:nvSpPr>
          <p:cNvPr id="67" name="Google Shape;67;p15">
            <a:extLst>
              <a:ext uri="{FF2B5EF4-FFF2-40B4-BE49-F238E27FC236}">
                <a16:creationId xmlns:a16="http://schemas.microsoft.com/office/drawing/2014/main" id="{E1D7A43E-AA12-9869-BB41-0C1CEB0E6799}"/>
              </a:ext>
            </a:extLst>
          </p:cNvPr>
          <p:cNvSpPr/>
          <p:nvPr/>
        </p:nvSpPr>
        <p:spPr>
          <a:xfrm>
            <a:off x="2379832" y="3927363"/>
            <a:ext cx="3414800" cy="1749200"/>
          </a:xfrm>
          <a:prstGeom prst="rect">
            <a:avLst/>
          </a:prstGeom>
          <a:solidFill>
            <a:srgbClr val="E7E6E6"/>
          </a:solidFill>
          <a:ln w="2857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b="1" dirty="0">
                <a:latin typeface="Times New Roman" panose="02020603050405020304" pitchFamily="18" charset="0"/>
                <a:ea typeface="PT Sans"/>
                <a:cs typeface="Times New Roman" panose="02020603050405020304" pitchFamily="18" charset="0"/>
                <a:sym typeface="PT Sans"/>
              </a:rPr>
              <a:t>Part 3</a:t>
            </a:r>
            <a:endParaRPr sz="2667" b="1" dirty="0">
              <a:latin typeface="Times New Roman" panose="02020603050405020304" pitchFamily="18" charset="0"/>
              <a:ea typeface="PT Sans"/>
              <a:cs typeface="Times New Roman" panose="02020603050405020304" pitchFamily="18" charset="0"/>
              <a:sym typeface="PT Sans"/>
            </a:endParaRPr>
          </a:p>
          <a:p>
            <a:pPr algn="ctr"/>
            <a:r>
              <a:rPr lang="en" sz="2667" dirty="0">
                <a:latin typeface="Times New Roman" panose="02020603050405020304" pitchFamily="18" charset="0"/>
                <a:ea typeface="PT Sans"/>
                <a:cs typeface="Times New Roman" panose="02020603050405020304" pitchFamily="18" charset="0"/>
                <a:sym typeface="PT Sans"/>
              </a:rPr>
              <a:t>Defense</a:t>
            </a:r>
            <a:endParaRPr sz="2667" dirty="0">
              <a:latin typeface="Times New Roman" panose="02020603050405020304" pitchFamily="18" charset="0"/>
              <a:ea typeface="PT Sans"/>
              <a:cs typeface="Times New Roman" panose="02020603050405020304" pitchFamily="18" charset="0"/>
              <a:sym typeface="PT Sans"/>
            </a:endParaRPr>
          </a:p>
        </p:txBody>
      </p:sp>
      <p:sp>
        <p:nvSpPr>
          <p:cNvPr id="68" name="Google Shape;68;p15">
            <a:extLst>
              <a:ext uri="{FF2B5EF4-FFF2-40B4-BE49-F238E27FC236}">
                <a16:creationId xmlns:a16="http://schemas.microsoft.com/office/drawing/2014/main" id="{6D795AB5-E353-BC7B-C954-E387523BE174}"/>
              </a:ext>
            </a:extLst>
          </p:cNvPr>
          <p:cNvSpPr/>
          <p:nvPr/>
        </p:nvSpPr>
        <p:spPr>
          <a:xfrm>
            <a:off x="6347865" y="3927363"/>
            <a:ext cx="3414800" cy="1749200"/>
          </a:xfrm>
          <a:prstGeom prst="rect">
            <a:avLst/>
          </a:prstGeom>
          <a:solidFill>
            <a:srgbClr val="FFD966"/>
          </a:solidFill>
          <a:ln w="2857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b="1" dirty="0">
                <a:latin typeface="Times New Roman" panose="02020603050405020304" pitchFamily="18" charset="0"/>
                <a:cs typeface="Times New Roman" panose="02020603050405020304" pitchFamily="18" charset="0"/>
                <a:sym typeface="PT Sans"/>
              </a:rPr>
              <a:t>Part 4</a:t>
            </a:r>
            <a:endParaRPr sz="2667" b="1" dirty="0">
              <a:latin typeface="Times New Roman" panose="02020603050405020304" pitchFamily="18" charset="0"/>
              <a:cs typeface="Times New Roman" panose="02020603050405020304" pitchFamily="18" charset="0"/>
              <a:sym typeface="PT Sans"/>
            </a:endParaRPr>
          </a:p>
          <a:p>
            <a:pPr algn="ctr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  <a:sym typeface="PT Sans"/>
              </a:rPr>
              <a:t>Conclusion</a:t>
            </a:r>
          </a:p>
        </p:txBody>
      </p:sp>
      <p:sp>
        <p:nvSpPr>
          <p:cNvPr id="69" name="Google Shape;69;p15">
            <a:extLst>
              <a:ext uri="{FF2B5EF4-FFF2-40B4-BE49-F238E27FC236}">
                <a16:creationId xmlns:a16="http://schemas.microsoft.com/office/drawing/2014/main" id="{6F7728EB-2A55-03EF-B452-BBA5D0DECB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5600" y="3076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990"/>
            </a:pPr>
            <a:r>
              <a:rPr lang="en" sz="3227" b="1" dirty="0">
                <a:latin typeface="Times New Roman" panose="02020603050405020304" pitchFamily="18" charset="0"/>
                <a:ea typeface="PT Sans"/>
                <a:cs typeface="Times New Roman" panose="02020603050405020304" pitchFamily="18" charset="0"/>
                <a:sym typeface="PT Sans"/>
              </a:rPr>
              <a:t>Overview</a:t>
            </a:r>
            <a:endParaRPr sz="3227" b="1" dirty="0">
              <a:latin typeface="Times New Roman" panose="02020603050405020304" pitchFamily="18" charset="0"/>
              <a:ea typeface="PT Sans"/>
              <a:cs typeface="Times New Roman" panose="02020603050405020304" pitchFamily="18" charset="0"/>
              <a:sym typeface="PT Sans"/>
            </a:endParaRPr>
          </a:p>
        </p:txBody>
      </p:sp>
      <p:sp>
        <p:nvSpPr>
          <p:cNvPr id="14" name="Google Shape;64;p15">
            <a:extLst>
              <a:ext uri="{FF2B5EF4-FFF2-40B4-BE49-F238E27FC236}">
                <a16:creationId xmlns:a16="http://schemas.microsoft.com/office/drawing/2014/main" id="{DCBAB2D3-2F99-1C94-CEDD-E74DF0307D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-315989" y="63331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33</a:t>
            </a:fld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65;p15">
            <a:extLst>
              <a:ext uri="{FF2B5EF4-FFF2-40B4-BE49-F238E27FC236}">
                <a16:creationId xmlns:a16="http://schemas.microsoft.com/office/drawing/2014/main" id="{5ECE2396-FFF3-86B8-E88C-2E79D4532C38}"/>
              </a:ext>
            </a:extLst>
          </p:cNvPr>
          <p:cNvSpPr/>
          <p:nvPr/>
        </p:nvSpPr>
        <p:spPr>
          <a:xfrm>
            <a:off x="6347865" y="1456210"/>
            <a:ext cx="3414800" cy="1749200"/>
          </a:xfrm>
          <a:prstGeom prst="rect">
            <a:avLst/>
          </a:prstGeom>
          <a:solidFill>
            <a:srgbClr val="E7E6E6"/>
          </a:solidFill>
          <a:ln w="2857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b="1" dirty="0">
                <a:latin typeface="Times New Roman" panose="02020603050405020304" pitchFamily="18" charset="0"/>
                <a:cs typeface="Times New Roman" panose="02020603050405020304" pitchFamily="18" charset="0"/>
                <a:sym typeface="PT Sans"/>
              </a:rPr>
              <a:t>Part 2</a:t>
            </a:r>
            <a:endParaRPr sz="2667" b="1" dirty="0">
              <a:latin typeface="Times New Roman" panose="02020603050405020304" pitchFamily="18" charset="0"/>
              <a:cs typeface="Times New Roman" panose="02020603050405020304" pitchFamily="18" charset="0"/>
              <a:sym typeface="PT Sans"/>
            </a:endParaRPr>
          </a:p>
          <a:p>
            <a:pPr algn="ctr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  <a:sym typeface="PT Sans"/>
              </a:rPr>
              <a:t>Jailbreaking Techniques</a:t>
            </a:r>
          </a:p>
        </p:txBody>
      </p:sp>
    </p:spTree>
    <p:extLst>
      <p:ext uri="{BB962C8B-B14F-4D97-AF65-F5344CB8AC3E}">
        <p14:creationId xmlns:p14="http://schemas.microsoft.com/office/powerpoint/2010/main" val="3505640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F1DA83F-9B7C-6D4A-657A-CA38E1FFC075}"/>
              </a:ext>
            </a:extLst>
          </p:cNvPr>
          <p:cNvSpPr txBox="1"/>
          <p:nvPr/>
        </p:nvSpPr>
        <p:spPr>
          <a:xfrm>
            <a:off x="824554" y="1532853"/>
            <a:ext cx="1122157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PT Sans"/>
              </a:rPr>
              <a:t>Conclusion</a:t>
            </a: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目前针对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攻击和防护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仍处于初步探索阶段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web agent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较多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大部分大模型缺少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相关的安全防护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缺少针对大模型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攻击和防护的通用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</a:t>
            </a: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834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机械臂机械手3D模型$69 - .fbx .obj .max - Free3D">
            <a:extLst>
              <a:ext uri="{FF2B5EF4-FFF2-40B4-BE49-F238E27FC236}">
                <a16:creationId xmlns:a16="http://schemas.microsoft.com/office/drawing/2014/main" id="{BC0C66DC-77EB-B2B3-1632-D6D4C6A85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325" y="4275238"/>
            <a:ext cx="2111202" cy="118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64;p15">
            <a:extLst>
              <a:ext uri="{FF2B5EF4-FFF2-40B4-BE49-F238E27FC236}">
                <a16:creationId xmlns:a16="http://schemas.microsoft.com/office/drawing/2014/main" id="{F80FF5EA-EAA1-3A40-B1A6-58B5FEB395F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-315989" y="63331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6B9483C-FBC9-C292-2389-BB3AD15F10AE}"/>
              </a:ext>
            </a:extLst>
          </p:cNvPr>
          <p:cNvSpPr txBox="1"/>
          <p:nvPr/>
        </p:nvSpPr>
        <p:spPr>
          <a:xfrm>
            <a:off x="332786" y="268231"/>
            <a:ext cx="6253992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Classification</a:t>
            </a:r>
            <a:endParaRPr lang="zh-CN" altLang="en-US" sz="3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Robot 的图像结果">
            <a:extLst>
              <a:ext uri="{FF2B5EF4-FFF2-40B4-BE49-F238E27FC236}">
                <a16:creationId xmlns:a16="http://schemas.microsoft.com/office/drawing/2014/main" id="{E7D0D0D1-9CEF-177A-B453-A1DAC482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73" y="2309285"/>
            <a:ext cx="2056014" cy="189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箭头: 右 1">
            <a:extLst>
              <a:ext uri="{FF2B5EF4-FFF2-40B4-BE49-F238E27FC236}">
                <a16:creationId xmlns:a16="http://schemas.microsoft.com/office/drawing/2014/main" id="{86FF11DF-F61A-1BB6-4C36-020F0ED02E7B}"/>
              </a:ext>
            </a:extLst>
          </p:cNvPr>
          <p:cNvSpPr/>
          <p:nvPr/>
        </p:nvSpPr>
        <p:spPr>
          <a:xfrm rot="20321769">
            <a:off x="3182549" y="2446352"/>
            <a:ext cx="1381125" cy="3619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A2D723F1-3CF1-C5E8-6E6B-D140CA2597CF}"/>
              </a:ext>
            </a:extLst>
          </p:cNvPr>
          <p:cNvSpPr/>
          <p:nvPr/>
        </p:nvSpPr>
        <p:spPr>
          <a:xfrm rot="1598029">
            <a:off x="3171839" y="3844634"/>
            <a:ext cx="1381125" cy="3619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4EA3A42-D8C8-A566-23A1-B15F94AA383E}"/>
              </a:ext>
            </a:extLst>
          </p:cNvPr>
          <p:cNvSpPr txBox="1"/>
          <p:nvPr/>
        </p:nvSpPr>
        <p:spPr>
          <a:xfrm>
            <a:off x="3459782" y="2766955"/>
            <a:ext cx="1201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800" b="1" dirty="0">
                <a:latin typeface="Times New Roman" panose="02020603050405020304" pitchFamily="18" charset="0"/>
                <a:ea typeface="PT Sans"/>
                <a:cs typeface="Times New Roman" panose="02020603050405020304" pitchFamily="18" charset="0"/>
                <a:sym typeface="PT Sans"/>
              </a:rPr>
              <a:t>Sandbox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A10939-415A-BC81-038F-B236FC3BF104}"/>
              </a:ext>
            </a:extLst>
          </p:cNvPr>
          <p:cNvSpPr txBox="1"/>
          <p:nvPr/>
        </p:nvSpPr>
        <p:spPr>
          <a:xfrm>
            <a:off x="3459782" y="3421289"/>
            <a:ext cx="6255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800" b="1" dirty="0">
                <a:latin typeface="Times New Roman" panose="02020603050405020304" pitchFamily="18" charset="0"/>
                <a:ea typeface="PT Sans"/>
                <a:cs typeface="Times New Roman" panose="02020603050405020304" pitchFamily="18" charset="0"/>
                <a:sym typeface="PT Sans"/>
              </a:rPr>
              <a:t>Physical World</a:t>
            </a:r>
            <a:endParaRPr lang="zh-CN" altLang="en-US" dirty="0"/>
          </a:p>
        </p:txBody>
      </p:sp>
      <p:pic>
        <p:nvPicPr>
          <p:cNvPr id="1028" name="Picture 4" descr="自动驾驶技术在中国前景如何？">
            <a:extLst>
              <a:ext uri="{FF2B5EF4-FFF2-40B4-BE49-F238E27FC236}">
                <a16:creationId xmlns:a16="http://schemas.microsoft.com/office/drawing/2014/main" id="{AF23E7F1-308E-C445-1F64-A6C6475EB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674" y="4200405"/>
            <a:ext cx="2144651" cy="133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EA7F218-62E5-7E88-1A1C-F2A2936007F1}"/>
              </a:ext>
            </a:extLst>
          </p:cNvPr>
          <p:cNvSpPr txBox="1"/>
          <p:nvPr/>
        </p:nvSpPr>
        <p:spPr>
          <a:xfrm>
            <a:off x="5093936" y="5613833"/>
            <a:ext cx="2294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800" b="1" dirty="0">
                <a:latin typeface="Times New Roman" panose="02020603050405020304" pitchFamily="18" charset="0"/>
                <a:ea typeface="PT Sans"/>
                <a:cs typeface="Times New Roman" panose="02020603050405020304" pitchFamily="18" charset="0"/>
                <a:sym typeface="PT Sans"/>
              </a:rPr>
              <a:t>Automous Driving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E5D9B82-CEF6-BC6C-64A5-E6487C931E18}"/>
              </a:ext>
            </a:extLst>
          </p:cNvPr>
          <p:cNvSpPr txBox="1"/>
          <p:nvPr/>
        </p:nvSpPr>
        <p:spPr>
          <a:xfrm>
            <a:off x="7618652" y="5613833"/>
            <a:ext cx="1064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800" b="1" dirty="0">
                <a:latin typeface="Times New Roman" panose="02020603050405020304" pitchFamily="18" charset="0"/>
                <a:ea typeface="PT Sans"/>
                <a:cs typeface="Times New Roman" panose="02020603050405020304" pitchFamily="18" charset="0"/>
                <a:sym typeface="PT Sans"/>
              </a:rPr>
              <a:t>Robotics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3355575-5B98-002E-A7A4-5D60938DEB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7050" y="1504171"/>
            <a:ext cx="1488698" cy="123349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EB68222-8FC7-10CE-BBBB-D5C221599A2F}"/>
              </a:ext>
            </a:extLst>
          </p:cNvPr>
          <p:cNvSpPr txBox="1"/>
          <p:nvPr/>
        </p:nvSpPr>
        <p:spPr>
          <a:xfrm>
            <a:off x="5345458" y="2750100"/>
            <a:ext cx="8268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800" b="1" dirty="0">
                <a:latin typeface="Times New Roman" panose="02020603050405020304" pitchFamily="18" charset="0"/>
                <a:ea typeface="PT Sans"/>
                <a:cs typeface="Times New Roman" panose="02020603050405020304" pitchFamily="18" charset="0"/>
                <a:sym typeface="PT Sans"/>
              </a:rPr>
              <a:t>Tools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323942B-E99E-32F5-0DA3-EB6AF85499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6730" y="1607553"/>
            <a:ext cx="1951511" cy="1075481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6080B5BB-4848-19F1-9D4F-BCDDC6A5CE39}"/>
              </a:ext>
            </a:extLst>
          </p:cNvPr>
          <p:cNvSpPr txBox="1"/>
          <p:nvPr/>
        </p:nvSpPr>
        <p:spPr>
          <a:xfrm>
            <a:off x="7471394" y="2757867"/>
            <a:ext cx="703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800" b="1" dirty="0">
                <a:latin typeface="Times New Roman" panose="02020603050405020304" pitchFamily="18" charset="0"/>
                <a:ea typeface="PT Sans"/>
                <a:cs typeface="Times New Roman" panose="02020603050405020304" pitchFamily="18" charset="0"/>
                <a:sym typeface="PT Sans"/>
              </a:rPr>
              <a:t>OS</a:t>
            </a:r>
            <a:endParaRPr lang="zh-CN" altLang="en-US" dirty="0"/>
          </a:p>
        </p:txBody>
      </p:sp>
      <p:pic>
        <p:nvPicPr>
          <p:cNvPr id="1032" name="Picture 8" descr="GTA 5 的图像结果">
            <a:extLst>
              <a:ext uri="{FF2B5EF4-FFF2-40B4-BE49-F238E27FC236}">
                <a16:creationId xmlns:a16="http://schemas.microsoft.com/office/drawing/2014/main" id="{0726F5F5-D420-AAB9-B141-62B8B473B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23" y="1458169"/>
            <a:ext cx="19145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784C2690-CB0E-AF81-2C63-500CF2F5BB75}"/>
              </a:ext>
            </a:extLst>
          </p:cNvPr>
          <p:cNvSpPr txBox="1"/>
          <p:nvPr/>
        </p:nvSpPr>
        <p:spPr>
          <a:xfrm>
            <a:off x="9471118" y="2750100"/>
            <a:ext cx="1113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800" b="1" dirty="0">
                <a:latin typeface="Times New Roman" panose="02020603050405020304" pitchFamily="18" charset="0"/>
                <a:ea typeface="PT Sans"/>
                <a:cs typeface="Times New Roman" panose="02020603050405020304" pitchFamily="18" charset="0"/>
                <a:sym typeface="PT Sans"/>
              </a:rPr>
              <a:t>Game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805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98C03-229F-B568-7B2A-FF6ABD1E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06D70965-74A7-2EFA-A03F-2EA7691AE0C2}"/>
              </a:ext>
            </a:extLst>
          </p:cNvPr>
          <p:cNvSpPr/>
          <p:nvPr/>
        </p:nvSpPr>
        <p:spPr>
          <a:xfrm>
            <a:off x="8180232" y="2516345"/>
            <a:ext cx="3676944" cy="208141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Google Shape;64;p15">
            <a:extLst>
              <a:ext uri="{FF2B5EF4-FFF2-40B4-BE49-F238E27FC236}">
                <a16:creationId xmlns:a16="http://schemas.microsoft.com/office/drawing/2014/main" id="{ACBF8930-8BBA-098D-8327-4EBFEC65FEB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-315989" y="63331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1FED909-0393-FC8E-4C5B-C1A8C5E23D9C}"/>
              </a:ext>
            </a:extLst>
          </p:cNvPr>
          <p:cNvSpPr txBox="1"/>
          <p:nvPr/>
        </p:nvSpPr>
        <p:spPr>
          <a:xfrm>
            <a:off x="588984" y="335451"/>
            <a:ext cx="6253992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Why AI agent safety?</a:t>
            </a:r>
            <a:endParaRPr lang="zh-CN" altLang="en-US" sz="3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0C82A79-CB7B-8007-E207-BBCB7FF46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1" y="1849530"/>
            <a:ext cx="7168672" cy="368194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ADE8A54-822A-3917-62CB-ABC145D2347F}"/>
              </a:ext>
            </a:extLst>
          </p:cNvPr>
          <p:cNvSpPr txBox="1"/>
          <p:nvPr/>
        </p:nvSpPr>
        <p:spPr>
          <a:xfrm>
            <a:off x="722627" y="1029573"/>
            <a:ext cx="10059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Agent can perceive the environment, reason, make decisions, and take real-world actions.</a:t>
            </a:r>
            <a:endParaRPr lang="zh-CN" altLang="en-US" b="1" dirty="0"/>
          </a:p>
        </p:txBody>
      </p:sp>
      <p:sp>
        <p:nvSpPr>
          <p:cNvPr id="4" name="箭头: 右 3">
            <a:extLst>
              <a:ext uri="{FF2B5EF4-FFF2-40B4-BE49-F238E27FC236}">
                <a16:creationId xmlns:a16="http://schemas.microsoft.com/office/drawing/2014/main" id="{BD008CEF-4B4C-83B9-07DA-945DE230D616}"/>
              </a:ext>
            </a:extLst>
          </p:cNvPr>
          <p:cNvSpPr/>
          <p:nvPr/>
        </p:nvSpPr>
        <p:spPr>
          <a:xfrm>
            <a:off x="6749301" y="3324605"/>
            <a:ext cx="1381125" cy="3619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8FB991A-6DDA-A736-E78D-BC828C0BB59C}"/>
              </a:ext>
            </a:extLst>
          </p:cNvPr>
          <p:cNvSpPr txBox="1"/>
          <p:nvPr/>
        </p:nvSpPr>
        <p:spPr>
          <a:xfrm>
            <a:off x="8252776" y="2516345"/>
            <a:ext cx="367694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Agents don’t just generate text—they execute real actions.</a:t>
            </a:r>
          </a:p>
          <a:p>
            <a:endParaRPr lang="en-US" altLang="zh-CN" b="1" dirty="0"/>
          </a:p>
          <a:p>
            <a:endParaRPr lang="en-US" altLang="zh-CN" b="1" dirty="0"/>
          </a:p>
          <a:p>
            <a:r>
              <a:rPr lang="en-US" altLang="zh-CN" b="1" dirty="0"/>
              <a:t>Actions will have real impacts on the physical world, virtual world, and users.</a:t>
            </a:r>
            <a:endParaRPr lang="zh-CN" altLang="en-US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A7B5006-CEEE-B43B-C173-F88F9B74274B}"/>
              </a:ext>
            </a:extLst>
          </p:cNvPr>
          <p:cNvSpPr txBox="1"/>
          <p:nvPr/>
        </p:nvSpPr>
        <p:spPr>
          <a:xfrm>
            <a:off x="6749302" y="2914627"/>
            <a:ext cx="123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Why Agent?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4119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9A6BA826-17D9-516B-4C7E-A80FC8DB2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>
            <a:extLst>
              <a:ext uri="{FF2B5EF4-FFF2-40B4-BE49-F238E27FC236}">
                <a16:creationId xmlns:a16="http://schemas.microsoft.com/office/drawing/2014/main" id="{B379BB4D-A678-686C-7F01-5393B076FB64}"/>
              </a:ext>
            </a:extLst>
          </p:cNvPr>
          <p:cNvSpPr/>
          <p:nvPr/>
        </p:nvSpPr>
        <p:spPr>
          <a:xfrm>
            <a:off x="2379832" y="1452532"/>
            <a:ext cx="3414800" cy="1749200"/>
          </a:xfrm>
          <a:prstGeom prst="rect">
            <a:avLst/>
          </a:prstGeom>
          <a:solidFill>
            <a:srgbClr val="E7E6E6"/>
          </a:solidFill>
          <a:ln w="2857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b="1" dirty="0">
                <a:latin typeface="Times New Roman" panose="02020603050405020304" pitchFamily="18" charset="0"/>
                <a:cs typeface="Times New Roman" panose="02020603050405020304" pitchFamily="18" charset="0"/>
                <a:sym typeface="PT Sans"/>
              </a:rPr>
              <a:t>Part 1</a:t>
            </a:r>
            <a:endParaRPr sz="2667" b="1" dirty="0">
              <a:latin typeface="Times New Roman" panose="02020603050405020304" pitchFamily="18" charset="0"/>
              <a:cs typeface="Times New Roman" panose="02020603050405020304" pitchFamily="18" charset="0"/>
              <a:sym typeface="PT Sans"/>
            </a:endParaRPr>
          </a:p>
          <a:p>
            <a:pPr algn="ctr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  <a:sym typeface="PT Sans"/>
              </a:rPr>
              <a:t>Background</a:t>
            </a:r>
            <a:endParaRPr sz="2667" dirty="0">
              <a:latin typeface="Times New Roman" panose="02020603050405020304" pitchFamily="18" charset="0"/>
              <a:cs typeface="Times New Roman" panose="02020603050405020304" pitchFamily="18" charset="0"/>
              <a:sym typeface="PT Sans"/>
            </a:endParaRPr>
          </a:p>
        </p:txBody>
      </p:sp>
      <p:sp>
        <p:nvSpPr>
          <p:cNvPr id="67" name="Google Shape;67;p15">
            <a:extLst>
              <a:ext uri="{FF2B5EF4-FFF2-40B4-BE49-F238E27FC236}">
                <a16:creationId xmlns:a16="http://schemas.microsoft.com/office/drawing/2014/main" id="{567E4A8C-42C9-1ADD-71FB-F6F6EDF1843A}"/>
              </a:ext>
            </a:extLst>
          </p:cNvPr>
          <p:cNvSpPr/>
          <p:nvPr/>
        </p:nvSpPr>
        <p:spPr>
          <a:xfrm>
            <a:off x="2379832" y="3927363"/>
            <a:ext cx="3414800" cy="1749200"/>
          </a:xfrm>
          <a:prstGeom prst="rect">
            <a:avLst/>
          </a:prstGeom>
          <a:solidFill>
            <a:srgbClr val="E7E6E6"/>
          </a:solidFill>
          <a:ln w="2857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b="1" dirty="0">
                <a:latin typeface="Times New Roman" panose="02020603050405020304" pitchFamily="18" charset="0"/>
                <a:ea typeface="PT Sans"/>
                <a:cs typeface="Times New Roman" panose="02020603050405020304" pitchFamily="18" charset="0"/>
                <a:sym typeface="PT Sans"/>
              </a:rPr>
              <a:t>Part 3</a:t>
            </a:r>
            <a:endParaRPr sz="2667" b="1" dirty="0">
              <a:latin typeface="Times New Roman" panose="02020603050405020304" pitchFamily="18" charset="0"/>
              <a:ea typeface="PT Sans"/>
              <a:cs typeface="Times New Roman" panose="02020603050405020304" pitchFamily="18" charset="0"/>
              <a:sym typeface="PT Sans"/>
            </a:endParaRPr>
          </a:p>
          <a:p>
            <a:pPr algn="ctr"/>
            <a:r>
              <a:rPr lang="en" sz="2667" dirty="0">
                <a:latin typeface="Times New Roman" panose="02020603050405020304" pitchFamily="18" charset="0"/>
                <a:ea typeface="PT Sans"/>
                <a:cs typeface="Times New Roman" panose="02020603050405020304" pitchFamily="18" charset="0"/>
                <a:sym typeface="PT Sans"/>
              </a:rPr>
              <a:t>Defense</a:t>
            </a:r>
            <a:endParaRPr sz="2667" dirty="0">
              <a:latin typeface="Times New Roman" panose="02020603050405020304" pitchFamily="18" charset="0"/>
              <a:ea typeface="PT Sans"/>
              <a:cs typeface="Times New Roman" panose="02020603050405020304" pitchFamily="18" charset="0"/>
              <a:sym typeface="PT Sans"/>
            </a:endParaRPr>
          </a:p>
        </p:txBody>
      </p:sp>
      <p:sp>
        <p:nvSpPr>
          <p:cNvPr id="68" name="Google Shape;68;p15">
            <a:extLst>
              <a:ext uri="{FF2B5EF4-FFF2-40B4-BE49-F238E27FC236}">
                <a16:creationId xmlns:a16="http://schemas.microsoft.com/office/drawing/2014/main" id="{FD1032E8-DD46-2850-1DAC-3304858D3AA8}"/>
              </a:ext>
            </a:extLst>
          </p:cNvPr>
          <p:cNvSpPr/>
          <p:nvPr/>
        </p:nvSpPr>
        <p:spPr>
          <a:xfrm>
            <a:off x="6347865" y="3927363"/>
            <a:ext cx="3414800" cy="1749200"/>
          </a:xfrm>
          <a:prstGeom prst="rect">
            <a:avLst/>
          </a:prstGeom>
          <a:solidFill>
            <a:srgbClr val="E7E6E6"/>
          </a:solidFill>
          <a:ln w="2857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b="1" dirty="0">
                <a:latin typeface="Times New Roman" panose="02020603050405020304" pitchFamily="18" charset="0"/>
                <a:ea typeface="PT Sans"/>
                <a:cs typeface="Times New Roman" panose="02020603050405020304" pitchFamily="18" charset="0"/>
                <a:sym typeface="PT Sans"/>
              </a:rPr>
              <a:t>Part 4</a:t>
            </a:r>
            <a:endParaRPr sz="2667" b="1" dirty="0">
              <a:latin typeface="Times New Roman" panose="02020603050405020304" pitchFamily="18" charset="0"/>
              <a:ea typeface="PT Sans"/>
              <a:cs typeface="Times New Roman" panose="02020603050405020304" pitchFamily="18" charset="0"/>
              <a:sym typeface="PT Sans"/>
            </a:endParaRPr>
          </a:p>
          <a:p>
            <a:pPr algn="ctr"/>
            <a:r>
              <a:rPr lang="en-US" sz="2667" dirty="0">
                <a:latin typeface="Times New Roman" panose="02020603050405020304" pitchFamily="18" charset="0"/>
                <a:ea typeface="PT Sans"/>
                <a:cs typeface="Times New Roman" panose="02020603050405020304" pitchFamily="18" charset="0"/>
                <a:sym typeface="PT Sans"/>
              </a:rPr>
              <a:t>Conclusion</a:t>
            </a:r>
          </a:p>
        </p:txBody>
      </p:sp>
      <p:sp>
        <p:nvSpPr>
          <p:cNvPr id="69" name="Google Shape;69;p15">
            <a:extLst>
              <a:ext uri="{FF2B5EF4-FFF2-40B4-BE49-F238E27FC236}">
                <a16:creationId xmlns:a16="http://schemas.microsoft.com/office/drawing/2014/main" id="{3D30D37A-519B-AE42-635C-AFC1A11E6B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5600" y="3076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990"/>
            </a:pPr>
            <a:r>
              <a:rPr lang="en" sz="3227" b="1" dirty="0">
                <a:latin typeface="Times New Roman" panose="02020603050405020304" pitchFamily="18" charset="0"/>
                <a:ea typeface="PT Sans"/>
                <a:cs typeface="Times New Roman" panose="02020603050405020304" pitchFamily="18" charset="0"/>
                <a:sym typeface="PT Sans"/>
              </a:rPr>
              <a:t>Overview</a:t>
            </a:r>
            <a:endParaRPr sz="3227" b="1" dirty="0">
              <a:latin typeface="Times New Roman" panose="02020603050405020304" pitchFamily="18" charset="0"/>
              <a:ea typeface="PT Sans"/>
              <a:cs typeface="Times New Roman" panose="02020603050405020304" pitchFamily="18" charset="0"/>
              <a:sym typeface="PT Sans"/>
            </a:endParaRPr>
          </a:p>
        </p:txBody>
      </p:sp>
      <p:sp>
        <p:nvSpPr>
          <p:cNvPr id="14" name="Google Shape;64;p15">
            <a:extLst>
              <a:ext uri="{FF2B5EF4-FFF2-40B4-BE49-F238E27FC236}">
                <a16:creationId xmlns:a16="http://schemas.microsoft.com/office/drawing/2014/main" id="{F404FBCC-B425-7544-14A0-AABE519853C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-315989" y="63331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65;p15">
            <a:extLst>
              <a:ext uri="{FF2B5EF4-FFF2-40B4-BE49-F238E27FC236}">
                <a16:creationId xmlns:a16="http://schemas.microsoft.com/office/drawing/2014/main" id="{D1044587-F054-C9AE-8EDD-82956170C5E7}"/>
              </a:ext>
            </a:extLst>
          </p:cNvPr>
          <p:cNvSpPr/>
          <p:nvPr/>
        </p:nvSpPr>
        <p:spPr>
          <a:xfrm>
            <a:off x="6347865" y="1456210"/>
            <a:ext cx="3414800" cy="1749200"/>
          </a:xfrm>
          <a:prstGeom prst="rect">
            <a:avLst/>
          </a:prstGeom>
          <a:solidFill>
            <a:srgbClr val="FFD966"/>
          </a:solidFill>
          <a:ln w="2857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b="1" dirty="0">
                <a:latin typeface="Times New Roman" panose="02020603050405020304" pitchFamily="18" charset="0"/>
                <a:cs typeface="Times New Roman" panose="02020603050405020304" pitchFamily="18" charset="0"/>
                <a:sym typeface="PT Sans"/>
              </a:rPr>
              <a:t>Part 2</a:t>
            </a:r>
            <a:endParaRPr sz="2667" b="1" dirty="0">
              <a:latin typeface="Times New Roman" panose="02020603050405020304" pitchFamily="18" charset="0"/>
              <a:cs typeface="Times New Roman" panose="02020603050405020304" pitchFamily="18" charset="0"/>
              <a:sym typeface="PT Sans"/>
            </a:endParaRPr>
          </a:p>
          <a:p>
            <a:pPr algn="ctr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  <a:sym typeface="PT Sans"/>
              </a:rPr>
              <a:t>Jailbreaking Techniques</a:t>
            </a:r>
          </a:p>
        </p:txBody>
      </p:sp>
    </p:spTree>
    <p:extLst>
      <p:ext uri="{BB962C8B-B14F-4D97-AF65-F5344CB8AC3E}">
        <p14:creationId xmlns:p14="http://schemas.microsoft.com/office/powerpoint/2010/main" val="3522714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4;p15">
            <a:extLst>
              <a:ext uri="{FF2B5EF4-FFF2-40B4-BE49-F238E27FC236}">
                <a16:creationId xmlns:a16="http://schemas.microsoft.com/office/drawing/2014/main" id="{424C3ED6-3B0E-894F-96BD-119C84E8CB3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-315989" y="63331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CD3562F-4B3E-5C83-2E96-59CCBBB27FB1}"/>
              </a:ext>
            </a:extLst>
          </p:cNvPr>
          <p:cNvSpPr txBox="1"/>
          <p:nvPr/>
        </p:nvSpPr>
        <p:spPr>
          <a:xfrm>
            <a:off x="111905" y="150785"/>
            <a:ext cx="969564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Jailbreaking Agent  vs. Jailbreaking LLMs</a:t>
            </a:r>
            <a:endParaRPr lang="zh-CN" altLang="en-US" sz="2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B3D822C-59D6-885F-2EC8-EEE40C2DE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11" y="533149"/>
            <a:ext cx="7265349" cy="3346281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28021E0-E854-83FC-E16A-C3596C352E08}"/>
              </a:ext>
            </a:extLst>
          </p:cNvPr>
          <p:cNvCxnSpPr/>
          <p:nvPr/>
        </p:nvCxnSpPr>
        <p:spPr>
          <a:xfrm>
            <a:off x="49811" y="3959750"/>
            <a:ext cx="11932805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E6A6559E-511B-DC2C-1779-A1F9081CF448}"/>
              </a:ext>
            </a:extLst>
          </p:cNvPr>
          <p:cNvSpPr txBox="1"/>
          <p:nvPr/>
        </p:nvSpPr>
        <p:spPr>
          <a:xfrm>
            <a:off x="7567498" y="1713142"/>
            <a:ext cx="32540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harmful instruction, audio, image, video…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3166663-A486-114C-7962-E236DA267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91" y="4025149"/>
            <a:ext cx="6993076" cy="279646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F5A6307-9F76-933A-D4FD-84BFEE9497B4}"/>
              </a:ext>
            </a:extLst>
          </p:cNvPr>
          <p:cNvSpPr/>
          <p:nvPr/>
        </p:nvSpPr>
        <p:spPr>
          <a:xfrm>
            <a:off x="5503626" y="4524291"/>
            <a:ext cx="1573033" cy="228936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01CDD9B-BBFA-96C9-346A-EB3F2EA2110A}"/>
              </a:ext>
            </a:extLst>
          </p:cNvPr>
          <p:cNvSpPr/>
          <p:nvPr/>
        </p:nvSpPr>
        <p:spPr>
          <a:xfrm>
            <a:off x="3991555" y="585515"/>
            <a:ext cx="3254072" cy="321359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6861FA6-BB6E-465B-B558-1D1B41B79019}"/>
              </a:ext>
            </a:extLst>
          </p:cNvPr>
          <p:cNvSpPr txBox="1"/>
          <p:nvPr/>
        </p:nvSpPr>
        <p:spPr>
          <a:xfrm>
            <a:off x="7152027" y="5449872"/>
            <a:ext cx="4512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Harmful actions based on the agent’s functionality.</a:t>
            </a:r>
          </a:p>
        </p:txBody>
      </p:sp>
    </p:spTree>
    <p:extLst>
      <p:ext uri="{BB962C8B-B14F-4D97-AF65-F5344CB8AC3E}">
        <p14:creationId xmlns:p14="http://schemas.microsoft.com/office/powerpoint/2010/main" val="898540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4;p15">
            <a:extLst>
              <a:ext uri="{FF2B5EF4-FFF2-40B4-BE49-F238E27FC236}">
                <a16:creationId xmlns:a16="http://schemas.microsoft.com/office/drawing/2014/main" id="{F5A381C2-5E39-E247-9731-D9593A822FB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-315989" y="63331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4EA4D8B-D691-52E8-3FCC-8B95AA074B5A}"/>
              </a:ext>
            </a:extLst>
          </p:cNvPr>
          <p:cNvSpPr txBox="1"/>
          <p:nvPr/>
        </p:nvSpPr>
        <p:spPr>
          <a:xfrm>
            <a:off x="222637" y="244729"/>
            <a:ext cx="1006234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Dissecting Adversarial Robustness Of Multimodal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Agents (ICLR 2025)</a:t>
            </a:r>
            <a:endParaRPr lang="zh-CN" altLang="en-US" sz="2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1F36250-FF6E-920C-E02B-6C2FDD3D6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37" y="1133134"/>
            <a:ext cx="10933043" cy="303899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99CBD93-2C1F-B671-6CD9-ED222778F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97" y="4913257"/>
            <a:ext cx="9931179" cy="132067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A6FE362-5959-2874-FCE7-C28C83C9838C}"/>
              </a:ext>
            </a:extLst>
          </p:cNvPr>
          <p:cNvSpPr txBox="1"/>
          <p:nvPr/>
        </p:nvSpPr>
        <p:spPr>
          <a:xfrm>
            <a:off x="2968429" y="4266465"/>
            <a:ext cx="6255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 Type: Web Agent         Environment: Shopping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748D887-E18F-EC5B-D3CA-F77DDC5FBF28}"/>
              </a:ext>
            </a:extLst>
          </p:cNvPr>
          <p:cNvSpPr txBox="1"/>
          <p:nvPr/>
        </p:nvSpPr>
        <p:spPr>
          <a:xfrm>
            <a:off x="638093" y="595241"/>
            <a:ext cx="91340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Chen Henry Wu, Rishi Shah, Jing Yu Koh, Ruslan </a:t>
            </a:r>
            <a:r>
              <a:rPr lang="en-US" altLang="zh-CN" sz="1400" dirty="0" err="1"/>
              <a:t>Salakhutdinov</a:t>
            </a:r>
            <a:r>
              <a:rPr lang="en-US" altLang="zh-CN" sz="1400" dirty="0"/>
              <a:t>, Daniel Fried, Aditi Raghunathan  CMU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13675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A3DCF-BDE4-C5BC-DFD7-27A5CA2AF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4;p15">
            <a:extLst>
              <a:ext uri="{FF2B5EF4-FFF2-40B4-BE49-F238E27FC236}">
                <a16:creationId xmlns:a16="http://schemas.microsoft.com/office/drawing/2014/main" id="{708EADC0-32B2-4260-8091-EE193773FEC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-315989" y="63331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CF37E5A-0B9D-F6DA-57A6-FCA93B6B4412}"/>
              </a:ext>
            </a:extLst>
          </p:cNvPr>
          <p:cNvSpPr txBox="1"/>
          <p:nvPr/>
        </p:nvSpPr>
        <p:spPr>
          <a:xfrm>
            <a:off x="304138" y="199542"/>
            <a:ext cx="10237219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Dissecting Adversarial Robustness Of Multimodal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Agents (ICLR 2025)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FE98967-FF35-7C45-7465-EBA17DE98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20" y="1146556"/>
            <a:ext cx="9356160" cy="50247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8636300-8405-3201-87AC-267D01059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926" y="1908313"/>
            <a:ext cx="834421" cy="77127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3133DB5-D007-AA95-D631-2ED336884343}"/>
              </a:ext>
            </a:extLst>
          </p:cNvPr>
          <p:cNvSpPr txBox="1"/>
          <p:nvPr/>
        </p:nvSpPr>
        <p:spPr>
          <a:xfrm>
            <a:off x="638093" y="595241"/>
            <a:ext cx="91340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Chen Henry Wu, Rishi Shah, Jing Yu Koh, Ruslan </a:t>
            </a:r>
            <a:r>
              <a:rPr lang="en-US" altLang="zh-CN" sz="1400" dirty="0" err="1"/>
              <a:t>Salakhutdinov</a:t>
            </a:r>
            <a:r>
              <a:rPr lang="en-US" altLang="zh-CN" sz="1400" dirty="0"/>
              <a:t>, Daniel Fried, Aditi Raghunathan  CMU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616037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10249</TotalTime>
  <Words>943</Words>
  <Application>Microsoft Office PowerPoint</Application>
  <PresentationFormat>宽屏</PresentationFormat>
  <Paragraphs>134</Paragraphs>
  <Slides>34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PT Sans</vt:lpstr>
      <vt:lpstr>Times New Roman</vt:lpstr>
      <vt:lpstr>Office Theme</vt:lpstr>
      <vt:lpstr>Agent Safety  – Jailbreaking and Defense Techniques  </vt:lpstr>
      <vt:lpstr>Overview</vt:lpstr>
      <vt:lpstr>What’s Agent?</vt:lpstr>
      <vt:lpstr>PowerPoint 演示文稿</vt:lpstr>
      <vt:lpstr>PowerPoint 演示文稿</vt:lpstr>
      <vt:lpstr>Overview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Overview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Overview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OpenR: An Open-Source Framework for Advanced Reasoning with Large Language Models</dc:title>
  <dc:creator>Zheng Jingnan</dc:creator>
  <cp:lastModifiedBy>晨航 崔</cp:lastModifiedBy>
  <cp:revision>394</cp:revision>
  <dcterms:created xsi:type="dcterms:W3CDTF">2024-10-21T13:14:25Z</dcterms:created>
  <dcterms:modified xsi:type="dcterms:W3CDTF">2025-02-20T03:00:06Z</dcterms:modified>
</cp:coreProperties>
</file>